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2" r:id="rId9"/>
    <p:sldId id="260" r:id="rId10"/>
    <p:sldId id="267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811033"/>
    <a:srgbClr val="E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1" autoAdjust="0"/>
    <p:restoredTop sz="94606"/>
  </p:normalViewPr>
  <p:slideViewPr>
    <p:cSldViewPr snapToGrid="0" snapToObjects="1">
      <p:cViewPr>
        <p:scale>
          <a:sx n="89" d="100"/>
          <a:sy n="89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EA110-1C63-294C-8D63-228E434952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17A2D-2A99-C643-B439-FFC145EC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3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1" b="15516"/>
          <a:stretch/>
        </p:blipFill>
        <p:spPr>
          <a:xfrm>
            <a:off x="0" y="0"/>
            <a:ext cx="12192000" cy="3788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2691"/>
            <a:ext cx="9144000" cy="1976885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6093"/>
            <a:ext cx="9144000" cy="74054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53482" y="196056"/>
            <a:ext cx="930238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098C93-7A57-3A4F-8241-EAFF38A956B5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943600"/>
            <a:ext cx="2286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9011" y="5944841"/>
            <a:ext cx="1011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spc="60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NATIONALLY RANKED</a:t>
            </a:r>
          </a:p>
          <a:p>
            <a:pPr algn="ctr">
              <a:lnSpc>
                <a:spcPct val="150000"/>
              </a:lnSpc>
            </a:pPr>
            <a:r>
              <a:rPr lang="en-US" sz="1200" spc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SPU</a:t>
            </a:r>
            <a:r>
              <a:rPr lang="en-US" sz="1200" spc="0" baseline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 is the only private university in the Pacific Northwest to make </a:t>
            </a:r>
            <a:r>
              <a:rPr lang="en-US" sz="1200" i="1" spc="0" baseline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U.S. News &amp; World Report’s</a:t>
            </a:r>
            <a:r>
              <a:rPr lang="en-US" sz="1200" spc="0" baseline="0" dirty="0">
                <a:solidFill>
                  <a:srgbClr val="777777"/>
                </a:solidFill>
                <a:latin typeface="Arial" charset="0"/>
                <a:ea typeface="Arial" charset="0"/>
                <a:cs typeface="Arial" charset="0"/>
              </a:rPr>
              <a:t> 2018 “Best National Universities” list.</a:t>
            </a:r>
            <a:endParaRPr lang="en-US" sz="1200" spc="0" dirty="0">
              <a:solidFill>
                <a:srgbClr val="7777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7442" y="4180737"/>
            <a:ext cx="2657117" cy="137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b="10133"/>
          <a:stretch/>
        </p:blipFill>
        <p:spPr>
          <a:xfrm>
            <a:off x="0" y="0"/>
            <a:ext cx="12192000" cy="61468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674100" y="927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680728" y="0"/>
            <a:ext cx="3791531" cy="553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848600" y="457199"/>
            <a:ext cx="3448050" cy="3890035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848600" y="4605667"/>
            <a:ext cx="3448050" cy="673101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1850" y="722643"/>
            <a:ext cx="10515600" cy="2852737"/>
          </a:xfrm>
        </p:spPr>
        <p:txBody>
          <a:bodyPr anchor="ctr"/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572000"/>
            <a:ext cx="12192000" cy="2286000"/>
            <a:chOff x="0" y="4093739"/>
            <a:chExt cx="12192000" cy="2286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4093739"/>
              <a:ext cx="12192000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53000" y="4646724"/>
              <a:ext cx="2286000" cy="1180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89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81398" y="6356350"/>
            <a:ext cx="130232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098C93-7A57-3A4F-8241-EAFF38A956B5}" type="datetimeFigureOut">
              <a:rPr lang="en-US" smtClean="0"/>
              <a:pPr/>
              <a:t>4/8/2020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206500" y="1841500"/>
            <a:ext cx="2400300" cy="2400300"/>
          </a:xfrm>
          <a:prstGeom prst="ellipse">
            <a:avLst/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81398" y="6356350"/>
            <a:ext cx="130232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098C93-7A57-3A4F-8241-EAFF38A956B5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1206500" y="2362200"/>
            <a:ext cx="2400300" cy="1574800"/>
          </a:xfrm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000" b="0" i="0"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838200" y="4381500"/>
            <a:ext cx="3136900" cy="167640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585200" y="1841500"/>
            <a:ext cx="2400300" cy="2400300"/>
          </a:xfrm>
          <a:prstGeom prst="ellipse">
            <a:avLst/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4895850" y="1841500"/>
            <a:ext cx="2400300" cy="2400300"/>
          </a:xfrm>
          <a:prstGeom prst="ellipse">
            <a:avLst/>
          </a:prstGeom>
          <a:solidFill>
            <a:schemeClr val="bg2"/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895850" y="2362200"/>
            <a:ext cx="2400300" cy="1574800"/>
          </a:xfrm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000" b="0" i="0"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7"/>
          </p:nvPr>
        </p:nvSpPr>
        <p:spPr>
          <a:xfrm>
            <a:off x="4527550" y="4381500"/>
            <a:ext cx="3136900" cy="167640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8585200" y="2362200"/>
            <a:ext cx="2400300" cy="1574800"/>
          </a:xfrm>
        </p:spPr>
        <p:txBody>
          <a:bodyPr anchor="ctr">
            <a:noAutofit/>
          </a:bodyPr>
          <a:lstStyle>
            <a:lvl1pPr marL="0" indent="0" algn="ctr">
              <a:buFont typeface="Arial" charset="0"/>
              <a:buNone/>
              <a:defRPr sz="6000" b="0" i="0">
                <a:latin typeface="Arial Black" charset="0"/>
                <a:ea typeface="Arial Black" charset="0"/>
                <a:cs typeface="Arial Black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90%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19"/>
          </p:nvPr>
        </p:nvSpPr>
        <p:spPr>
          <a:xfrm>
            <a:off x="8216900" y="4381500"/>
            <a:ext cx="3136900" cy="1676400"/>
          </a:xfrm>
        </p:spPr>
        <p:txBody>
          <a:bodyPr>
            <a:normAutofit/>
          </a:bodyPr>
          <a:lstStyle>
            <a:lvl1pPr marL="0" indent="0" algn="ctr">
              <a:buFont typeface="Arial" charset="0"/>
              <a:buNone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0214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27" y="365125"/>
            <a:ext cx="3834281" cy="1325563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27" y="1825625"/>
            <a:ext cx="3834281" cy="4351338"/>
          </a:xfrm>
        </p:spPr>
        <p:txBody>
          <a:bodyPr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5120476" y="984737"/>
            <a:ext cx="6686337" cy="5192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027" y="6405501"/>
            <a:ext cx="270520" cy="2273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ntent Colum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60214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27" y="365125"/>
            <a:ext cx="3834281" cy="1325563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27" y="1825625"/>
            <a:ext cx="3834281" cy="4351338"/>
          </a:xfrm>
        </p:spPr>
        <p:txBody>
          <a:bodyPr/>
          <a:lstStyle>
            <a:lvl1pPr>
              <a:defRPr sz="2000" b="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5120476" y="984737"/>
            <a:ext cx="6686337" cy="5192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048" y="6409944"/>
            <a:ext cx="271955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27" y="365125"/>
            <a:ext cx="3834281" cy="1325563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27" y="1825625"/>
            <a:ext cx="3834281" cy="4351338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602145" y="0"/>
            <a:ext cx="758985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1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05243"/>
            <a:ext cx="10515600" cy="2852737"/>
          </a:xfrm>
        </p:spPr>
        <p:txBody>
          <a:bodyPr anchor="ctr"/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83117"/>
            <a:ext cx="10515600" cy="1402038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674100" y="927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" b="21563"/>
          <a:stretch/>
        </p:blipFill>
        <p:spPr>
          <a:xfrm>
            <a:off x="-1" y="0"/>
            <a:ext cx="12201165" cy="6146801"/>
          </a:xfrm>
          <a:prstGeom prst="rect">
            <a:avLst/>
          </a:prstGeom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1850" y="1205243"/>
            <a:ext cx="10515600" cy="2852737"/>
          </a:xfrm>
        </p:spPr>
        <p:txBody>
          <a:bodyPr anchor="ctr"/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92699"/>
            <a:ext cx="10515600" cy="492455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06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6027" y="6405501"/>
            <a:ext cx="270520" cy="2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86" r:id="rId4"/>
    <p:sldLayoutId id="2147483684" r:id="rId5"/>
    <p:sldLayoutId id="2147483687" r:id="rId6"/>
    <p:sldLayoutId id="2147483685" r:id="rId7"/>
    <p:sldLayoutId id="2147483675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 spc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4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185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83758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“Quote”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1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“Quote”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2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658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7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6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5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95%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8" y="2109697"/>
            <a:ext cx="6686550" cy="2941818"/>
          </a:xfrm>
        </p:spPr>
      </p:pic>
    </p:spTree>
    <p:extLst>
      <p:ext uri="{BB962C8B-B14F-4D97-AF65-F5344CB8AC3E}">
        <p14:creationId xmlns:p14="http://schemas.microsoft.com/office/powerpoint/2010/main" val="103871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8" y="2109697"/>
            <a:ext cx="6686550" cy="2941818"/>
          </a:xfrm>
        </p:spPr>
      </p:pic>
    </p:spTree>
    <p:extLst>
      <p:ext uri="{BB962C8B-B14F-4D97-AF65-F5344CB8AC3E}">
        <p14:creationId xmlns:p14="http://schemas.microsoft.com/office/powerpoint/2010/main" val="126379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U">
      <a:dk1>
        <a:srgbClr val="000000"/>
      </a:dk1>
      <a:lt1>
        <a:srgbClr val="FFFFFF"/>
      </a:lt1>
      <a:dk2>
        <a:srgbClr val="3B1C1F"/>
      </a:dk2>
      <a:lt2>
        <a:srgbClr val="E5E5E0"/>
      </a:lt2>
      <a:accent1>
        <a:srgbClr val="592B2F"/>
      </a:accent1>
      <a:accent2>
        <a:srgbClr val="BA202E"/>
      </a:accent2>
      <a:accent3>
        <a:srgbClr val="ED2024"/>
      </a:accent3>
      <a:accent4>
        <a:srgbClr val="C9B17F"/>
      </a:accent4>
      <a:accent5>
        <a:srgbClr val="DFDF00"/>
      </a:accent5>
      <a:accent6>
        <a:srgbClr val="592B2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 Template 2020" id="{1BC375C3-C47C-8B4E-9FFE-33DA8BA4670D}" vid="{B262385C-2BEF-844E-A7D8-D0F01135E0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Template 2020 (1)</Template>
  <TotalTime>1</TotalTime>
  <Words>32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Title</vt:lpstr>
      <vt:lpstr>“Quote”</vt:lpstr>
      <vt:lpstr>“Quote”</vt:lpstr>
      <vt:lpstr>Thank you</vt:lpstr>
    </vt:vector>
  </TitlesOfParts>
  <Company>Seattle Pacific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McPherson, Hope</dc:creator>
  <cp:lastModifiedBy>McPherson, Hope</cp:lastModifiedBy>
  <cp:revision>1</cp:revision>
  <dcterms:created xsi:type="dcterms:W3CDTF">2020-04-08T20:50:24Z</dcterms:created>
  <dcterms:modified xsi:type="dcterms:W3CDTF">2020-04-08T20:51:25Z</dcterms:modified>
</cp:coreProperties>
</file>