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80"/>
  </p:notesMasterIdLst>
  <p:sldIdLst>
    <p:sldId id="472" r:id="rId2"/>
    <p:sldId id="256" r:id="rId3"/>
    <p:sldId id="418" r:id="rId4"/>
    <p:sldId id="417" r:id="rId5"/>
    <p:sldId id="280" r:id="rId6"/>
    <p:sldId id="412" r:id="rId7"/>
    <p:sldId id="378" r:id="rId8"/>
    <p:sldId id="362" r:id="rId9"/>
    <p:sldId id="558" r:id="rId10"/>
    <p:sldId id="356" r:id="rId11"/>
    <p:sldId id="445" r:id="rId12"/>
    <p:sldId id="363" r:id="rId13"/>
    <p:sldId id="364" r:id="rId14"/>
    <p:sldId id="456" r:id="rId15"/>
    <p:sldId id="395" r:id="rId16"/>
    <p:sldId id="564" r:id="rId17"/>
    <p:sldId id="394" r:id="rId18"/>
    <p:sldId id="468" r:id="rId19"/>
    <p:sldId id="471" r:id="rId20"/>
    <p:sldId id="565" r:id="rId21"/>
    <p:sldId id="566" r:id="rId22"/>
    <p:sldId id="373" r:id="rId23"/>
    <p:sldId id="343" r:id="rId24"/>
    <p:sldId id="404" r:id="rId25"/>
    <p:sldId id="403" r:id="rId26"/>
    <p:sldId id="405" r:id="rId27"/>
    <p:sldId id="400" r:id="rId28"/>
    <p:sldId id="369" r:id="rId29"/>
    <p:sldId id="381" r:id="rId30"/>
    <p:sldId id="382" r:id="rId31"/>
    <p:sldId id="383" r:id="rId32"/>
    <p:sldId id="384" r:id="rId33"/>
    <p:sldId id="385" r:id="rId34"/>
    <p:sldId id="366" r:id="rId35"/>
    <p:sldId id="386" r:id="rId36"/>
    <p:sldId id="387" r:id="rId37"/>
    <p:sldId id="388" r:id="rId38"/>
    <p:sldId id="389" r:id="rId39"/>
    <p:sldId id="361" r:id="rId40"/>
    <p:sldId id="420" r:id="rId41"/>
    <p:sldId id="397" r:id="rId42"/>
    <p:sldId id="457" r:id="rId43"/>
    <p:sldId id="559" r:id="rId44"/>
    <p:sldId id="560" r:id="rId45"/>
    <p:sldId id="344" r:id="rId46"/>
    <p:sldId id="345" r:id="rId47"/>
    <p:sldId id="371" r:id="rId48"/>
    <p:sldId id="377" r:id="rId49"/>
    <p:sldId id="346" r:id="rId50"/>
    <p:sldId id="347" r:id="rId51"/>
    <p:sldId id="348" r:id="rId52"/>
    <p:sldId id="349" r:id="rId53"/>
    <p:sldId id="350" r:id="rId54"/>
    <p:sldId id="432" r:id="rId55"/>
    <p:sldId id="567" r:id="rId56"/>
    <p:sldId id="351" r:id="rId57"/>
    <p:sldId id="399" r:id="rId58"/>
    <p:sldId id="352" r:id="rId59"/>
    <p:sldId id="353" r:id="rId60"/>
    <p:sldId id="370" r:id="rId61"/>
    <p:sldId id="372" r:id="rId62"/>
    <p:sldId id="561" r:id="rId63"/>
    <p:sldId id="401" r:id="rId64"/>
    <p:sldId id="477" r:id="rId65"/>
    <p:sldId id="474" r:id="rId66"/>
    <p:sldId id="475" r:id="rId67"/>
    <p:sldId id="476" r:id="rId68"/>
    <p:sldId id="563" r:id="rId69"/>
    <p:sldId id="398" r:id="rId70"/>
    <p:sldId id="458" r:id="rId71"/>
    <p:sldId id="562" r:id="rId72"/>
    <p:sldId id="402" r:id="rId73"/>
    <p:sldId id="272" r:id="rId74"/>
    <p:sldId id="376" r:id="rId75"/>
    <p:sldId id="282" r:id="rId76"/>
    <p:sldId id="465" r:id="rId77"/>
    <p:sldId id="466" r:id="rId78"/>
    <p:sldId id="283"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94648"/>
  </p:normalViewPr>
  <p:slideViewPr>
    <p:cSldViewPr snapToGrid="0" snapToObjects="1">
      <p:cViewPr varScale="1">
        <p:scale>
          <a:sx n="79" d="100"/>
          <a:sy n="79" d="100"/>
        </p:scale>
        <p:origin x="40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ff, Emily (Education)" userId="dc8e062d-792d-402f-ae2f-2adc893b73e7" providerId="ADAL" clId="{A013012D-33F8-49D8-8987-8F425318FB1C}"/>
    <pc:docChg chg="delSld modSld sldOrd">
      <pc:chgData name="Huff, Emily (Education)" userId="dc8e062d-792d-402f-ae2f-2adc893b73e7" providerId="ADAL" clId="{A013012D-33F8-49D8-8987-8F425318FB1C}" dt="2023-10-02T21:49:57.462" v="142" actId="20577"/>
      <pc:docMkLst>
        <pc:docMk/>
      </pc:docMkLst>
      <pc:sldChg chg="modSp mod">
        <pc:chgData name="Huff, Emily (Education)" userId="dc8e062d-792d-402f-ae2f-2adc893b73e7" providerId="ADAL" clId="{A013012D-33F8-49D8-8987-8F425318FB1C}" dt="2023-10-02T21:42:46.899" v="0" actId="20577"/>
        <pc:sldMkLst>
          <pc:docMk/>
          <pc:sldMk cId="1080360806" sldId="256"/>
        </pc:sldMkLst>
        <pc:spChg chg="mod">
          <ac:chgData name="Huff, Emily (Education)" userId="dc8e062d-792d-402f-ae2f-2adc893b73e7" providerId="ADAL" clId="{A013012D-33F8-49D8-8987-8F425318FB1C}" dt="2023-10-02T21:42:46.899" v="0" actId="20577"/>
          <ac:spMkLst>
            <pc:docMk/>
            <pc:sldMk cId="1080360806" sldId="256"/>
            <ac:spMk id="2" creationId="{00000000-0000-0000-0000-000000000000}"/>
          </ac:spMkLst>
        </pc:spChg>
      </pc:sldChg>
      <pc:sldChg chg="modSp mod">
        <pc:chgData name="Huff, Emily (Education)" userId="dc8e062d-792d-402f-ae2f-2adc893b73e7" providerId="ADAL" clId="{A013012D-33F8-49D8-8987-8F425318FB1C}" dt="2023-10-02T21:46:04.937" v="55" actId="20577"/>
        <pc:sldMkLst>
          <pc:docMk/>
          <pc:sldMk cId="2390982380" sldId="397"/>
        </pc:sldMkLst>
        <pc:spChg chg="mod">
          <ac:chgData name="Huff, Emily (Education)" userId="dc8e062d-792d-402f-ae2f-2adc893b73e7" providerId="ADAL" clId="{A013012D-33F8-49D8-8987-8F425318FB1C}" dt="2023-10-02T21:46:04.937" v="55" actId="20577"/>
          <ac:spMkLst>
            <pc:docMk/>
            <pc:sldMk cId="2390982380" sldId="397"/>
            <ac:spMk id="12290" creationId="{00000000-0000-0000-0000-000000000000}"/>
          </ac:spMkLst>
        </pc:spChg>
      </pc:sldChg>
      <pc:sldChg chg="modSp mod">
        <pc:chgData name="Huff, Emily (Education)" userId="dc8e062d-792d-402f-ae2f-2adc893b73e7" providerId="ADAL" clId="{A013012D-33F8-49D8-8987-8F425318FB1C}" dt="2023-10-02T21:45:41.583" v="1" actId="13926"/>
        <pc:sldMkLst>
          <pc:docMk/>
          <pc:sldMk cId="1164522632" sldId="420"/>
        </pc:sldMkLst>
        <pc:spChg chg="mod">
          <ac:chgData name="Huff, Emily (Education)" userId="dc8e062d-792d-402f-ae2f-2adc893b73e7" providerId="ADAL" clId="{A013012D-33F8-49D8-8987-8F425318FB1C}" dt="2023-10-02T21:45:41.583" v="1" actId="13926"/>
          <ac:spMkLst>
            <pc:docMk/>
            <pc:sldMk cId="1164522632" sldId="420"/>
            <ac:spMk id="1030" creationId="{1D027065-FD01-4B08-B12C-7FDE3763B030}"/>
          </ac:spMkLst>
        </pc:spChg>
      </pc:sldChg>
      <pc:sldChg chg="del">
        <pc:chgData name="Huff, Emily (Education)" userId="dc8e062d-792d-402f-ae2f-2adc893b73e7" providerId="ADAL" clId="{A013012D-33F8-49D8-8987-8F425318FB1C}" dt="2023-10-02T21:49:16.539" v="58" actId="47"/>
        <pc:sldMkLst>
          <pc:docMk/>
          <pc:sldMk cId="3363021502" sldId="464"/>
        </pc:sldMkLst>
      </pc:sldChg>
      <pc:sldChg chg="modSp mod">
        <pc:chgData name="Huff, Emily (Education)" userId="dc8e062d-792d-402f-ae2f-2adc893b73e7" providerId="ADAL" clId="{A013012D-33F8-49D8-8987-8F425318FB1C}" dt="2023-10-02T21:49:57.462" v="142" actId="20577"/>
        <pc:sldMkLst>
          <pc:docMk/>
          <pc:sldMk cId="535002054" sldId="465"/>
        </pc:sldMkLst>
        <pc:spChg chg="mod">
          <ac:chgData name="Huff, Emily (Education)" userId="dc8e062d-792d-402f-ae2f-2adc893b73e7" providerId="ADAL" clId="{A013012D-33F8-49D8-8987-8F425318FB1C}" dt="2023-10-02T21:49:57.462" v="142" actId="20577"/>
          <ac:spMkLst>
            <pc:docMk/>
            <pc:sldMk cId="535002054" sldId="465"/>
            <ac:spMk id="4" creationId="{C2015DD4-1E89-46C0-9304-3E4E09B9F0A6}"/>
          </ac:spMkLst>
        </pc:spChg>
      </pc:sldChg>
      <pc:sldChg chg="del">
        <pc:chgData name="Huff, Emily (Education)" userId="dc8e062d-792d-402f-ae2f-2adc893b73e7" providerId="ADAL" clId="{A013012D-33F8-49D8-8987-8F425318FB1C}" dt="2023-10-02T21:49:19.143" v="59" actId="47"/>
        <pc:sldMkLst>
          <pc:docMk/>
          <pc:sldMk cId="1023315458" sldId="467"/>
        </pc:sldMkLst>
      </pc:sldChg>
      <pc:sldChg chg="ord">
        <pc:chgData name="Huff, Emily (Education)" userId="dc8e062d-792d-402f-ae2f-2adc893b73e7" providerId="ADAL" clId="{A013012D-33F8-49D8-8987-8F425318FB1C}" dt="2023-10-02T21:47:19.682" v="57"/>
        <pc:sldMkLst>
          <pc:docMk/>
          <pc:sldMk cId="3178890222" sldId="567"/>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24012-C328-455F-A218-61CFED7EA06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23D29303-6A89-4CDF-BF64-1EF3EA6D358E}">
      <dgm:prSet/>
      <dgm:spPr/>
      <dgm:t>
        <a:bodyPr/>
        <a:lstStyle/>
        <a:p>
          <a:r>
            <a:rPr lang="en-US" dirty="0"/>
            <a:t>Introductions in Breakout Rooms #1 </a:t>
          </a:r>
        </a:p>
      </dgm:t>
    </dgm:pt>
    <dgm:pt modelId="{35F0F64E-CE1C-4F02-8C35-2FB55BFA324F}" type="parTrans" cxnId="{D2FDC9D3-1344-4058-B05B-6AF38A861E3F}">
      <dgm:prSet/>
      <dgm:spPr/>
      <dgm:t>
        <a:bodyPr/>
        <a:lstStyle/>
        <a:p>
          <a:endParaRPr lang="en-US"/>
        </a:p>
      </dgm:t>
    </dgm:pt>
    <dgm:pt modelId="{BD186173-6B07-4088-80C2-811C913CD9BA}" type="sibTrans" cxnId="{D2FDC9D3-1344-4058-B05B-6AF38A861E3F}">
      <dgm:prSet/>
      <dgm:spPr/>
      <dgm:t>
        <a:bodyPr/>
        <a:lstStyle/>
        <a:p>
          <a:endParaRPr lang="en-US"/>
        </a:p>
      </dgm:t>
    </dgm:pt>
    <dgm:pt modelId="{7D425EE0-7AA6-4965-A78A-D6861C80A1C1}">
      <dgm:prSet custT="1"/>
      <dgm:spPr/>
      <dgm:t>
        <a:bodyPr/>
        <a:lstStyle/>
        <a:p>
          <a:pPr>
            <a:lnSpc>
              <a:spcPct val="100000"/>
            </a:lnSpc>
            <a:spcAft>
              <a:spcPts val="0"/>
            </a:spcAft>
          </a:pPr>
          <a:r>
            <a:rPr lang="en-US" sz="3400" dirty="0"/>
            <a:t>Co-Teaching </a:t>
          </a:r>
        </a:p>
        <a:p>
          <a:pPr>
            <a:lnSpc>
              <a:spcPct val="100000"/>
            </a:lnSpc>
            <a:spcAft>
              <a:spcPts val="0"/>
            </a:spcAft>
          </a:pPr>
          <a:r>
            <a:rPr lang="en-US" sz="3400" dirty="0"/>
            <a:t>Breakout Rooms #2</a:t>
          </a:r>
        </a:p>
      </dgm:t>
    </dgm:pt>
    <dgm:pt modelId="{11F184E6-D908-49B5-90AE-452290B90491}" type="parTrans" cxnId="{6720638A-53FE-4C65-A8A8-0DAB70D9B338}">
      <dgm:prSet/>
      <dgm:spPr/>
      <dgm:t>
        <a:bodyPr/>
        <a:lstStyle/>
        <a:p>
          <a:endParaRPr lang="en-US"/>
        </a:p>
      </dgm:t>
    </dgm:pt>
    <dgm:pt modelId="{0DE6CDFA-5AE5-4F34-82DA-2BF0CA5EDB21}" type="sibTrans" cxnId="{6720638A-53FE-4C65-A8A8-0DAB70D9B338}">
      <dgm:prSet/>
      <dgm:spPr/>
      <dgm:t>
        <a:bodyPr/>
        <a:lstStyle/>
        <a:p>
          <a:endParaRPr lang="en-US"/>
        </a:p>
      </dgm:t>
    </dgm:pt>
    <dgm:pt modelId="{C238D57D-205A-4F9F-9FC0-A25B0A57694C}">
      <dgm:prSet/>
      <dgm:spPr/>
      <dgm:t>
        <a:bodyPr/>
        <a:lstStyle/>
        <a:p>
          <a:r>
            <a:rPr lang="en-US" dirty="0"/>
            <a:t>Co-Reflecting Breakout Rooms #3</a:t>
          </a:r>
        </a:p>
      </dgm:t>
    </dgm:pt>
    <dgm:pt modelId="{4ECF2E7B-A139-47DE-A662-64FE52EFE770}" type="parTrans" cxnId="{52EF3494-DC17-4AB0-B616-2F9DA69502D2}">
      <dgm:prSet/>
      <dgm:spPr/>
      <dgm:t>
        <a:bodyPr/>
        <a:lstStyle/>
        <a:p>
          <a:endParaRPr lang="en-US"/>
        </a:p>
      </dgm:t>
    </dgm:pt>
    <dgm:pt modelId="{90F4FEFF-DC4D-4738-B20F-9E3731920888}" type="sibTrans" cxnId="{52EF3494-DC17-4AB0-B616-2F9DA69502D2}">
      <dgm:prSet/>
      <dgm:spPr/>
      <dgm:t>
        <a:bodyPr/>
        <a:lstStyle/>
        <a:p>
          <a:endParaRPr lang="en-US"/>
        </a:p>
      </dgm:t>
    </dgm:pt>
    <dgm:pt modelId="{C27EBB12-32C4-4DB8-9E2E-7634477FDB98}" type="pres">
      <dgm:prSet presAssocID="{A5624012-C328-455F-A218-61CFED7EA06E}" presName="hierChild1" presStyleCnt="0">
        <dgm:presLayoutVars>
          <dgm:chPref val="1"/>
          <dgm:dir/>
          <dgm:animOne val="branch"/>
          <dgm:animLvl val="lvl"/>
          <dgm:resizeHandles/>
        </dgm:presLayoutVars>
      </dgm:prSet>
      <dgm:spPr/>
    </dgm:pt>
    <dgm:pt modelId="{EF443B7F-626A-4A3E-A0F5-551965CC919A}" type="pres">
      <dgm:prSet presAssocID="{23D29303-6A89-4CDF-BF64-1EF3EA6D358E}" presName="hierRoot1" presStyleCnt="0"/>
      <dgm:spPr/>
    </dgm:pt>
    <dgm:pt modelId="{60E20C24-5F49-4822-9681-5771B4AC93CF}" type="pres">
      <dgm:prSet presAssocID="{23D29303-6A89-4CDF-BF64-1EF3EA6D358E}" presName="composite" presStyleCnt="0"/>
      <dgm:spPr/>
    </dgm:pt>
    <dgm:pt modelId="{E4504D53-71B0-40E6-B3C5-B329C53AA3C1}" type="pres">
      <dgm:prSet presAssocID="{23D29303-6A89-4CDF-BF64-1EF3EA6D358E}" presName="background" presStyleLbl="node0" presStyleIdx="0" presStyleCnt="3"/>
      <dgm:spPr/>
    </dgm:pt>
    <dgm:pt modelId="{788BE281-4AD5-4A61-9268-F1CCD5D4DF30}" type="pres">
      <dgm:prSet presAssocID="{23D29303-6A89-4CDF-BF64-1EF3EA6D358E}" presName="text" presStyleLbl="fgAcc0" presStyleIdx="0" presStyleCnt="3">
        <dgm:presLayoutVars>
          <dgm:chPref val="3"/>
        </dgm:presLayoutVars>
      </dgm:prSet>
      <dgm:spPr/>
    </dgm:pt>
    <dgm:pt modelId="{25224745-8801-4557-BA0C-7D9D0A6DC784}" type="pres">
      <dgm:prSet presAssocID="{23D29303-6A89-4CDF-BF64-1EF3EA6D358E}" presName="hierChild2" presStyleCnt="0"/>
      <dgm:spPr/>
    </dgm:pt>
    <dgm:pt modelId="{5EA8B32B-1C5D-4B3F-B94E-E09EEABD7632}" type="pres">
      <dgm:prSet presAssocID="{7D425EE0-7AA6-4965-A78A-D6861C80A1C1}" presName="hierRoot1" presStyleCnt="0"/>
      <dgm:spPr/>
    </dgm:pt>
    <dgm:pt modelId="{4E45559B-CB0D-44F0-A433-8EF7770D4A5A}" type="pres">
      <dgm:prSet presAssocID="{7D425EE0-7AA6-4965-A78A-D6861C80A1C1}" presName="composite" presStyleCnt="0"/>
      <dgm:spPr/>
    </dgm:pt>
    <dgm:pt modelId="{B12A2482-3E88-4F67-B4AB-66516739FE46}" type="pres">
      <dgm:prSet presAssocID="{7D425EE0-7AA6-4965-A78A-D6861C80A1C1}" presName="background" presStyleLbl="node0" presStyleIdx="1" presStyleCnt="3"/>
      <dgm:spPr/>
    </dgm:pt>
    <dgm:pt modelId="{BA965983-F676-4286-BB35-A0012D83ECF5}" type="pres">
      <dgm:prSet presAssocID="{7D425EE0-7AA6-4965-A78A-D6861C80A1C1}" presName="text" presStyleLbl="fgAcc0" presStyleIdx="1" presStyleCnt="3" custLinFactNeighborX="-1141" custLinFactNeighborY="1198">
        <dgm:presLayoutVars>
          <dgm:chPref val="3"/>
        </dgm:presLayoutVars>
      </dgm:prSet>
      <dgm:spPr/>
    </dgm:pt>
    <dgm:pt modelId="{8A525CAB-00A5-405E-83D3-974016CE5A58}" type="pres">
      <dgm:prSet presAssocID="{7D425EE0-7AA6-4965-A78A-D6861C80A1C1}" presName="hierChild2" presStyleCnt="0"/>
      <dgm:spPr/>
    </dgm:pt>
    <dgm:pt modelId="{D02B42BF-4941-4F2B-B154-CC7D29CDE13F}" type="pres">
      <dgm:prSet presAssocID="{C238D57D-205A-4F9F-9FC0-A25B0A57694C}" presName="hierRoot1" presStyleCnt="0"/>
      <dgm:spPr/>
    </dgm:pt>
    <dgm:pt modelId="{02439E27-455C-446D-865D-86B8B06DDB0A}" type="pres">
      <dgm:prSet presAssocID="{C238D57D-205A-4F9F-9FC0-A25B0A57694C}" presName="composite" presStyleCnt="0"/>
      <dgm:spPr/>
    </dgm:pt>
    <dgm:pt modelId="{6CAB36FF-7170-45B2-935A-5F146179A6BB}" type="pres">
      <dgm:prSet presAssocID="{C238D57D-205A-4F9F-9FC0-A25B0A57694C}" presName="background" presStyleLbl="node0" presStyleIdx="2" presStyleCnt="3"/>
      <dgm:spPr/>
    </dgm:pt>
    <dgm:pt modelId="{3CA1B6D0-B5F5-4A45-AFE1-F9A8E61D2137}" type="pres">
      <dgm:prSet presAssocID="{C238D57D-205A-4F9F-9FC0-A25B0A57694C}" presName="text" presStyleLbl="fgAcc0" presStyleIdx="2" presStyleCnt="3">
        <dgm:presLayoutVars>
          <dgm:chPref val="3"/>
        </dgm:presLayoutVars>
      </dgm:prSet>
      <dgm:spPr/>
    </dgm:pt>
    <dgm:pt modelId="{585806A1-63F3-4EEF-85B3-3BD6FFE108BA}" type="pres">
      <dgm:prSet presAssocID="{C238D57D-205A-4F9F-9FC0-A25B0A57694C}" presName="hierChild2" presStyleCnt="0"/>
      <dgm:spPr/>
    </dgm:pt>
  </dgm:ptLst>
  <dgm:cxnLst>
    <dgm:cxn modelId="{5F769710-A1D1-404D-949D-DE55244215F7}" type="presOf" srcId="{23D29303-6A89-4CDF-BF64-1EF3EA6D358E}" destId="{788BE281-4AD5-4A61-9268-F1CCD5D4DF30}" srcOrd="0" destOrd="0" presId="urn:microsoft.com/office/officeart/2005/8/layout/hierarchy1"/>
    <dgm:cxn modelId="{38E82615-7D4F-413B-8166-8F49EF145E82}" type="presOf" srcId="{C238D57D-205A-4F9F-9FC0-A25B0A57694C}" destId="{3CA1B6D0-B5F5-4A45-AFE1-F9A8E61D2137}" srcOrd="0" destOrd="0" presId="urn:microsoft.com/office/officeart/2005/8/layout/hierarchy1"/>
    <dgm:cxn modelId="{F34D947C-6280-4D97-A343-8ABF957599C6}" type="presOf" srcId="{A5624012-C328-455F-A218-61CFED7EA06E}" destId="{C27EBB12-32C4-4DB8-9E2E-7634477FDB98}" srcOrd="0" destOrd="0" presId="urn:microsoft.com/office/officeart/2005/8/layout/hierarchy1"/>
    <dgm:cxn modelId="{6720638A-53FE-4C65-A8A8-0DAB70D9B338}" srcId="{A5624012-C328-455F-A218-61CFED7EA06E}" destId="{7D425EE0-7AA6-4965-A78A-D6861C80A1C1}" srcOrd="1" destOrd="0" parTransId="{11F184E6-D908-49B5-90AE-452290B90491}" sibTransId="{0DE6CDFA-5AE5-4F34-82DA-2BF0CA5EDB21}"/>
    <dgm:cxn modelId="{52EF3494-DC17-4AB0-B616-2F9DA69502D2}" srcId="{A5624012-C328-455F-A218-61CFED7EA06E}" destId="{C238D57D-205A-4F9F-9FC0-A25B0A57694C}" srcOrd="2" destOrd="0" parTransId="{4ECF2E7B-A139-47DE-A662-64FE52EFE770}" sibTransId="{90F4FEFF-DC4D-4738-B20F-9E3731920888}"/>
    <dgm:cxn modelId="{D2FDC9D3-1344-4058-B05B-6AF38A861E3F}" srcId="{A5624012-C328-455F-A218-61CFED7EA06E}" destId="{23D29303-6A89-4CDF-BF64-1EF3EA6D358E}" srcOrd="0" destOrd="0" parTransId="{35F0F64E-CE1C-4F02-8C35-2FB55BFA324F}" sibTransId="{BD186173-6B07-4088-80C2-811C913CD9BA}"/>
    <dgm:cxn modelId="{492E41E4-25AB-406C-8E80-7E4203156A4B}" type="presOf" srcId="{7D425EE0-7AA6-4965-A78A-D6861C80A1C1}" destId="{BA965983-F676-4286-BB35-A0012D83ECF5}" srcOrd="0" destOrd="0" presId="urn:microsoft.com/office/officeart/2005/8/layout/hierarchy1"/>
    <dgm:cxn modelId="{0E095806-9C8D-4CFF-B9F7-9EC60DB1BF17}" type="presParOf" srcId="{C27EBB12-32C4-4DB8-9E2E-7634477FDB98}" destId="{EF443B7F-626A-4A3E-A0F5-551965CC919A}" srcOrd="0" destOrd="0" presId="urn:microsoft.com/office/officeart/2005/8/layout/hierarchy1"/>
    <dgm:cxn modelId="{59A14CB5-99D9-4098-94EA-FFA55FDBF8D1}" type="presParOf" srcId="{EF443B7F-626A-4A3E-A0F5-551965CC919A}" destId="{60E20C24-5F49-4822-9681-5771B4AC93CF}" srcOrd="0" destOrd="0" presId="urn:microsoft.com/office/officeart/2005/8/layout/hierarchy1"/>
    <dgm:cxn modelId="{12488B7E-8C12-451F-B4CF-2FA3B1EA8D73}" type="presParOf" srcId="{60E20C24-5F49-4822-9681-5771B4AC93CF}" destId="{E4504D53-71B0-40E6-B3C5-B329C53AA3C1}" srcOrd="0" destOrd="0" presId="urn:microsoft.com/office/officeart/2005/8/layout/hierarchy1"/>
    <dgm:cxn modelId="{156CF2C0-CC14-4294-A7D1-F7C839636A48}" type="presParOf" srcId="{60E20C24-5F49-4822-9681-5771B4AC93CF}" destId="{788BE281-4AD5-4A61-9268-F1CCD5D4DF30}" srcOrd="1" destOrd="0" presId="urn:microsoft.com/office/officeart/2005/8/layout/hierarchy1"/>
    <dgm:cxn modelId="{7F1932DC-9DF1-4627-9207-9C64A6AF3D00}" type="presParOf" srcId="{EF443B7F-626A-4A3E-A0F5-551965CC919A}" destId="{25224745-8801-4557-BA0C-7D9D0A6DC784}" srcOrd="1" destOrd="0" presId="urn:microsoft.com/office/officeart/2005/8/layout/hierarchy1"/>
    <dgm:cxn modelId="{CC438621-EBB8-4657-9CF8-6284B333816A}" type="presParOf" srcId="{C27EBB12-32C4-4DB8-9E2E-7634477FDB98}" destId="{5EA8B32B-1C5D-4B3F-B94E-E09EEABD7632}" srcOrd="1" destOrd="0" presId="urn:microsoft.com/office/officeart/2005/8/layout/hierarchy1"/>
    <dgm:cxn modelId="{A4DD478F-48C4-42D5-9AA3-A239245EF138}" type="presParOf" srcId="{5EA8B32B-1C5D-4B3F-B94E-E09EEABD7632}" destId="{4E45559B-CB0D-44F0-A433-8EF7770D4A5A}" srcOrd="0" destOrd="0" presId="urn:microsoft.com/office/officeart/2005/8/layout/hierarchy1"/>
    <dgm:cxn modelId="{1E368E39-8128-473D-972B-3400ACD030C1}" type="presParOf" srcId="{4E45559B-CB0D-44F0-A433-8EF7770D4A5A}" destId="{B12A2482-3E88-4F67-B4AB-66516739FE46}" srcOrd="0" destOrd="0" presId="urn:microsoft.com/office/officeart/2005/8/layout/hierarchy1"/>
    <dgm:cxn modelId="{88389E41-98F3-4A31-8690-51FC684DAB01}" type="presParOf" srcId="{4E45559B-CB0D-44F0-A433-8EF7770D4A5A}" destId="{BA965983-F676-4286-BB35-A0012D83ECF5}" srcOrd="1" destOrd="0" presId="urn:microsoft.com/office/officeart/2005/8/layout/hierarchy1"/>
    <dgm:cxn modelId="{1141E6DA-4BE3-4916-B895-716A2CF292A3}" type="presParOf" srcId="{5EA8B32B-1C5D-4B3F-B94E-E09EEABD7632}" destId="{8A525CAB-00A5-405E-83D3-974016CE5A58}" srcOrd="1" destOrd="0" presId="urn:microsoft.com/office/officeart/2005/8/layout/hierarchy1"/>
    <dgm:cxn modelId="{AF2B7E60-3BA8-48E3-80E0-C97449D770F9}" type="presParOf" srcId="{C27EBB12-32C4-4DB8-9E2E-7634477FDB98}" destId="{D02B42BF-4941-4F2B-B154-CC7D29CDE13F}" srcOrd="2" destOrd="0" presId="urn:microsoft.com/office/officeart/2005/8/layout/hierarchy1"/>
    <dgm:cxn modelId="{36BC17EF-5B01-4283-B916-DAC5F9A77960}" type="presParOf" srcId="{D02B42BF-4941-4F2B-B154-CC7D29CDE13F}" destId="{02439E27-455C-446D-865D-86B8B06DDB0A}" srcOrd="0" destOrd="0" presId="urn:microsoft.com/office/officeart/2005/8/layout/hierarchy1"/>
    <dgm:cxn modelId="{B770D533-8220-4F67-B96A-EFC612EB5E6F}" type="presParOf" srcId="{02439E27-455C-446D-865D-86B8B06DDB0A}" destId="{6CAB36FF-7170-45B2-935A-5F146179A6BB}" srcOrd="0" destOrd="0" presId="urn:microsoft.com/office/officeart/2005/8/layout/hierarchy1"/>
    <dgm:cxn modelId="{DBF62966-5DC1-4B4C-97E0-548C39F8A803}" type="presParOf" srcId="{02439E27-455C-446D-865D-86B8B06DDB0A}" destId="{3CA1B6D0-B5F5-4A45-AFE1-F9A8E61D2137}" srcOrd="1" destOrd="0" presId="urn:microsoft.com/office/officeart/2005/8/layout/hierarchy1"/>
    <dgm:cxn modelId="{9AFE4395-C91F-4B87-8A54-E2DC59D8BD93}" type="presParOf" srcId="{D02B42BF-4941-4F2B-B154-CC7D29CDE13F}" destId="{585806A1-63F3-4EEF-85B3-3BD6FFE108B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BD7C0C-B962-4C59-B66F-67348EC06F57}"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89B33BC-FA46-4793-886E-C6E69B6E940B}">
      <dgm:prSet/>
      <dgm:spPr/>
      <dgm:t>
        <a:bodyPr/>
        <a:lstStyle/>
        <a:p>
          <a:r>
            <a:rPr lang="en-US" dirty="0"/>
            <a:t>What content to teach </a:t>
          </a:r>
        </a:p>
      </dgm:t>
    </dgm:pt>
    <dgm:pt modelId="{8BDE23C2-91E3-4FC6-8D9C-07692AB676B9}" type="parTrans" cxnId="{26D25228-362A-4E75-B5A2-5DADC48BA7F1}">
      <dgm:prSet/>
      <dgm:spPr/>
      <dgm:t>
        <a:bodyPr/>
        <a:lstStyle/>
        <a:p>
          <a:endParaRPr lang="en-US"/>
        </a:p>
      </dgm:t>
    </dgm:pt>
    <dgm:pt modelId="{B29F81CE-9D7B-4AA0-92D3-D1AE3E6A0D78}" type="sibTrans" cxnId="{26D25228-362A-4E75-B5A2-5DADC48BA7F1}">
      <dgm:prSet/>
      <dgm:spPr/>
      <dgm:t>
        <a:bodyPr/>
        <a:lstStyle/>
        <a:p>
          <a:endParaRPr lang="en-US"/>
        </a:p>
      </dgm:t>
    </dgm:pt>
    <dgm:pt modelId="{4B0FC02C-40AF-48C5-8C0D-547261C06E70}">
      <dgm:prSet/>
      <dgm:spPr/>
      <dgm:t>
        <a:bodyPr/>
        <a:lstStyle/>
        <a:p>
          <a:r>
            <a:rPr lang="en-US"/>
            <a:t>What co-teaching strategies to use </a:t>
          </a:r>
        </a:p>
      </dgm:t>
    </dgm:pt>
    <dgm:pt modelId="{B3FC6709-4AB9-4A2D-8DD4-246EC4B0618B}" type="parTrans" cxnId="{B86A7A92-1248-4903-84B7-F72D1AEF4EBA}">
      <dgm:prSet/>
      <dgm:spPr/>
      <dgm:t>
        <a:bodyPr/>
        <a:lstStyle/>
        <a:p>
          <a:endParaRPr lang="en-US"/>
        </a:p>
      </dgm:t>
    </dgm:pt>
    <dgm:pt modelId="{38E9D9DB-C5DD-45EC-A268-308AD52F2152}" type="sibTrans" cxnId="{B86A7A92-1248-4903-84B7-F72D1AEF4EBA}">
      <dgm:prSet/>
      <dgm:spPr/>
      <dgm:t>
        <a:bodyPr/>
        <a:lstStyle/>
        <a:p>
          <a:endParaRPr lang="en-US"/>
        </a:p>
      </dgm:t>
    </dgm:pt>
    <dgm:pt modelId="{C69A888F-9FC5-4711-81B9-FD4BDDC7430F}">
      <dgm:prSet/>
      <dgm:spPr/>
      <dgm:t>
        <a:bodyPr/>
        <a:lstStyle/>
        <a:p>
          <a:r>
            <a:rPr lang="en-US"/>
            <a:t>Who will lead different parts of the lesson </a:t>
          </a:r>
        </a:p>
      </dgm:t>
    </dgm:pt>
    <dgm:pt modelId="{F11383E1-9C12-40B8-A8F4-46BFD407044C}" type="parTrans" cxnId="{205A2AB3-C5C0-4B9B-A0A4-9547DFECD1E9}">
      <dgm:prSet/>
      <dgm:spPr/>
      <dgm:t>
        <a:bodyPr/>
        <a:lstStyle/>
        <a:p>
          <a:endParaRPr lang="en-US"/>
        </a:p>
      </dgm:t>
    </dgm:pt>
    <dgm:pt modelId="{54ECD88A-226C-42AB-9A0A-FA3016538B90}" type="sibTrans" cxnId="{205A2AB3-C5C0-4B9B-A0A4-9547DFECD1E9}">
      <dgm:prSet/>
      <dgm:spPr/>
      <dgm:t>
        <a:bodyPr/>
        <a:lstStyle/>
        <a:p>
          <a:endParaRPr lang="en-US"/>
        </a:p>
      </dgm:t>
    </dgm:pt>
    <dgm:pt modelId="{A941EC3B-3BC0-4790-9B1B-F1DA086D5F2A}">
      <dgm:prSet/>
      <dgm:spPr/>
      <dgm:t>
        <a:bodyPr/>
        <a:lstStyle/>
        <a:p>
          <a:r>
            <a:rPr lang="en-US"/>
            <a:t>How to assess student learning </a:t>
          </a:r>
        </a:p>
      </dgm:t>
    </dgm:pt>
    <dgm:pt modelId="{AA9ED9F2-ED86-43A0-81BA-53B13878DF16}" type="parTrans" cxnId="{C20863B7-9148-4270-8270-49C55A515C1D}">
      <dgm:prSet/>
      <dgm:spPr/>
      <dgm:t>
        <a:bodyPr/>
        <a:lstStyle/>
        <a:p>
          <a:endParaRPr lang="en-US"/>
        </a:p>
      </dgm:t>
    </dgm:pt>
    <dgm:pt modelId="{B112FD37-6F07-45A0-A150-3847C4B08AB2}" type="sibTrans" cxnId="{C20863B7-9148-4270-8270-49C55A515C1D}">
      <dgm:prSet/>
      <dgm:spPr/>
      <dgm:t>
        <a:bodyPr/>
        <a:lstStyle/>
        <a:p>
          <a:endParaRPr lang="en-US"/>
        </a:p>
      </dgm:t>
    </dgm:pt>
    <dgm:pt modelId="{ACC1D83F-81DA-4CDD-9F49-D5A0914FDECD}">
      <dgm:prSet/>
      <dgm:spPr/>
      <dgm:t>
        <a:bodyPr/>
        <a:lstStyle/>
        <a:p>
          <a:r>
            <a:rPr lang="en-US"/>
            <a:t>Materials and resources </a:t>
          </a:r>
        </a:p>
      </dgm:t>
    </dgm:pt>
    <dgm:pt modelId="{E1790F39-420C-4FE4-BF5A-9306FC6D5F66}" type="parTrans" cxnId="{9B0D046E-A856-4FA1-8AED-FA5D6678DC28}">
      <dgm:prSet/>
      <dgm:spPr/>
      <dgm:t>
        <a:bodyPr/>
        <a:lstStyle/>
        <a:p>
          <a:endParaRPr lang="en-US"/>
        </a:p>
      </dgm:t>
    </dgm:pt>
    <dgm:pt modelId="{67E0428D-518A-4D56-8FC1-CB4B579EF7AF}" type="sibTrans" cxnId="{9B0D046E-A856-4FA1-8AED-FA5D6678DC28}">
      <dgm:prSet/>
      <dgm:spPr/>
      <dgm:t>
        <a:bodyPr/>
        <a:lstStyle/>
        <a:p>
          <a:endParaRPr lang="en-US"/>
        </a:p>
      </dgm:t>
    </dgm:pt>
    <dgm:pt modelId="{6125C113-AEB6-4293-AD16-8A043B97D46F}" type="pres">
      <dgm:prSet presAssocID="{ADBD7C0C-B962-4C59-B66F-67348EC06F57}" presName="root" presStyleCnt="0">
        <dgm:presLayoutVars>
          <dgm:dir/>
          <dgm:resizeHandles val="exact"/>
        </dgm:presLayoutVars>
      </dgm:prSet>
      <dgm:spPr/>
    </dgm:pt>
    <dgm:pt modelId="{1C30CFDC-867C-447C-8154-748D9AAC0C2B}" type="pres">
      <dgm:prSet presAssocID="{689B33BC-FA46-4793-886E-C6E69B6E940B}" presName="compNode" presStyleCnt="0"/>
      <dgm:spPr/>
    </dgm:pt>
    <dgm:pt modelId="{4322DBC0-0858-461F-B6B2-95BA491760DD}" type="pres">
      <dgm:prSet presAssocID="{689B33BC-FA46-4793-886E-C6E69B6E94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D2E58223-1D4C-48B0-8835-8FC6670D2B05}" type="pres">
      <dgm:prSet presAssocID="{689B33BC-FA46-4793-886E-C6E69B6E940B}" presName="spaceRect" presStyleCnt="0"/>
      <dgm:spPr/>
    </dgm:pt>
    <dgm:pt modelId="{B71CA90C-A910-47F0-A1C3-FA194607CCE7}" type="pres">
      <dgm:prSet presAssocID="{689B33BC-FA46-4793-886E-C6E69B6E940B}" presName="textRect" presStyleLbl="revTx" presStyleIdx="0" presStyleCnt="5">
        <dgm:presLayoutVars>
          <dgm:chMax val="1"/>
          <dgm:chPref val="1"/>
        </dgm:presLayoutVars>
      </dgm:prSet>
      <dgm:spPr/>
    </dgm:pt>
    <dgm:pt modelId="{7F2C2949-AAB8-4DCE-8269-BD1681A97647}" type="pres">
      <dgm:prSet presAssocID="{B29F81CE-9D7B-4AA0-92D3-D1AE3E6A0D78}" presName="sibTrans" presStyleCnt="0"/>
      <dgm:spPr/>
    </dgm:pt>
    <dgm:pt modelId="{ACEAC616-7782-4CAC-B64B-CBE68091E93D}" type="pres">
      <dgm:prSet presAssocID="{4B0FC02C-40AF-48C5-8C0D-547261C06E70}" presName="compNode" presStyleCnt="0"/>
      <dgm:spPr/>
    </dgm:pt>
    <dgm:pt modelId="{E6110BFB-B112-43F0-99DD-6273AC2BF95A}" type="pres">
      <dgm:prSet presAssocID="{4B0FC02C-40AF-48C5-8C0D-547261C06E7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576CC4E0-1579-4F68-ADCC-FF0E322F0BA3}" type="pres">
      <dgm:prSet presAssocID="{4B0FC02C-40AF-48C5-8C0D-547261C06E70}" presName="spaceRect" presStyleCnt="0"/>
      <dgm:spPr/>
    </dgm:pt>
    <dgm:pt modelId="{F6971B71-C914-4568-BBB4-F45929B438FD}" type="pres">
      <dgm:prSet presAssocID="{4B0FC02C-40AF-48C5-8C0D-547261C06E70}" presName="textRect" presStyleLbl="revTx" presStyleIdx="1" presStyleCnt="5">
        <dgm:presLayoutVars>
          <dgm:chMax val="1"/>
          <dgm:chPref val="1"/>
        </dgm:presLayoutVars>
      </dgm:prSet>
      <dgm:spPr/>
    </dgm:pt>
    <dgm:pt modelId="{FA8E31BD-D789-45F6-9078-C312934011E8}" type="pres">
      <dgm:prSet presAssocID="{38E9D9DB-C5DD-45EC-A268-308AD52F2152}" presName="sibTrans" presStyleCnt="0"/>
      <dgm:spPr/>
    </dgm:pt>
    <dgm:pt modelId="{BC6BE45E-2279-41D3-B588-34CB4EABA7FE}" type="pres">
      <dgm:prSet presAssocID="{C69A888F-9FC5-4711-81B9-FD4BDDC7430F}" presName="compNode" presStyleCnt="0"/>
      <dgm:spPr/>
    </dgm:pt>
    <dgm:pt modelId="{B07C26B0-1D64-4528-B1F9-FBA4039517AC}" type="pres">
      <dgm:prSet presAssocID="{C69A888F-9FC5-4711-81B9-FD4BDDC7430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CDBAECC3-EB5B-4299-954F-402ED64A0051}" type="pres">
      <dgm:prSet presAssocID="{C69A888F-9FC5-4711-81B9-FD4BDDC7430F}" presName="spaceRect" presStyleCnt="0"/>
      <dgm:spPr/>
    </dgm:pt>
    <dgm:pt modelId="{6131C3E1-B9DF-4670-AA28-70D5912909ED}" type="pres">
      <dgm:prSet presAssocID="{C69A888F-9FC5-4711-81B9-FD4BDDC7430F}" presName="textRect" presStyleLbl="revTx" presStyleIdx="2" presStyleCnt="5">
        <dgm:presLayoutVars>
          <dgm:chMax val="1"/>
          <dgm:chPref val="1"/>
        </dgm:presLayoutVars>
      </dgm:prSet>
      <dgm:spPr/>
    </dgm:pt>
    <dgm:pt modelId="{F6CFDC2F-09C5-4432-B17E-197034BDF849}" type="pres">
      <dgm:prSet presAssocID="{54ECD88A-226C-42AB-9A0A-FA3016538B90}" presName="sibTrans" presStyleCnt="0"/>
      <dgm:spPr/>
    </dgm:pt>
    <dgm:pt modelId="{D7B78084-47F8-43D7-B947-8EC942625D0E}" type="pres">
      <dgm:prSet presAssocID="{A941EC3B-3BC0-4790-9B1B-F1DA086D5F2A}" presName="compNode" presStyleCnt="0"/>
      <dgm:spPr/>
    </dgm:pt>
    <dgm:pt modelId="{55CEAEA7-781F-4D64-9C82-7441449FC1AA}" type="pres">
      <dgm:prSet presAssocID="{A941EC3B-3BC0-4790-9B1B-F1DA086D5F2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25F0965B-2E0D-4EEC-BEAA-BCF5BBC2570B}" type="pres">
      <dgm:prSet presAssocID="{A941EC3B-3BC0-4790-9B1B-F1DA086D5F2A}" presName="spaceRect" presStyleCnt="0"/>
      <dgm:spPr/>
    </dgm:pt>
    <dgm:pt modelId="{A2238907-0AF9-436F-AC99-34D87DAB160B}" type="pres">
      <dgm:prSet presAssocID="{A941EC3B-3BC0-4790-9B1B-F1DA086D5F2A}" presName="textRect" presStyleLbl="revTx" presStyleIdx="3" presStyleCnt="5">
        <dgm:presLayoutVars>
          <dgm:chMax val="1"/>
          <dgm:chPref val="1"/>
        </dgm:presLayoutVars>
      </dgm:prSet>
      <dgm:spPr/>
    </dgm:pt>
    <dgm:pt modelId="{452DC5EB-1009-4F2F-A764-5B85FF8FBF62}" type="pres">
      <dgm:prSet presAssocID="{B112FD37-6F07-45A0-A150-3847C4B08AB2}" presName="sibTrans" presStyleCnt="0"/>
      <dgm:spPr/>
    </dgm:pt>
    <dgm:pt modelId="{D2C34488-EB3A-4519-87AB-F3DA7B3AEE94}" type="pres">
      <dgm:prSet presAssocID="{ACC1D83F-81DA-4CDD-9F49-D5A0914FDECD}" presName="compNode" presStyleCnt="0"/>
      <dgm:spPr/>
    </dgm:pt>
    <dgm:pt modelId="{C714E945-B366-45EB-B102-550ACAA687B5}" type="pres">
      <dgm:prSet presAssocID="{ACC1D83F-81DA-4CDD-9F49-D5A0914FDEC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8FB16709-F4D1-4EBF-BFAB-BB5C4765D809}" type="pres">
      <dgm:prSet presAssocID="{ACC1D83F-81DA-4CDD-9F49-D5A0914FDECD}" presName="spaceRect" presStyleCnt="0"/>
      <dgm:spPr/>
    </dgm:pt>
    <dgm:pt modelId="{BBF66E31-23A5-44E9-B97F-E1EF1ACC7E33}" type="pres">
      <dgm:prSet presAssocID="{ACC1D83F-81DA-4CDD-9F49-D5A0914FDECD}" presName="textRect" presStyleLbl="revTx" presStyleIdx="4" presStyleCnt="5">
        <dgm:presLayoutVars>
          <dgm:chMax val="1"/>
          <dgm:chPref val="1"/>
        </dgm:presLayoutVars>
      </dgm:prSet>
      <dgm:spPr/>
    </dgm:pt>
  </dgm:ptLst>
  <dgm:cxnLst>
    <dgm:cxn modelId="{D357380C-C385-4517-9591-2D88F0487F8E}" type="presOf" srcId="{4B0FC02C-40AF-48C5-8C0D-547261C06E70}" destId="{F6971B71-C914-4568-BBB4-F45929B438FD}" srcOrd="0" destOrd="0" presId="urn:microsoft.com/office/officeart/2018/2/layout/IconLabelList"/>
    <dgm:cxn modelId="{9010211E-CB8F-48C8-921F-09FAF5719A76}" type="presOf" srcId="{A941EC3B-3BC0-4790-9B1B-F1DA086D5F2A}" destId="{A2238907-0AF9-436F-AC99-34D87DAB160B}" srcOrd="0" destOrd="0" presId="urn:microsoft.com/office/officeart/2018/2/layout/IconLabelList"/>
    <dgm:cxn modelId="{36C67523-713D-49E5-B61F-D7F7CE26DAFB}" type="presOf" srcId="{689B33BC-FA46-4793-886E-C6E69B6E940B}" destId="{B71CA90C-A910-47F0-A1C3-FA194607CCE7}" srcOrd="0" destOrd="0" presId="urn:microsoft.com/office/officeart/2018/2/layout/IconLabelList"/>
    <dgm:cxn modelId="{26D25228-362A-4E75-B5A2-5DADC48BA7F1}" srcId="{ADBD7C0C-B962-4C59-B66F-67348EC06F57}" destId="{689B33BC-FA46-4793-886E-C6E69B6E940B}" srcOrd="0" destOrd="0" parTransId="{8BDE23C2-91E3-4FC6-8D9C-07692AB676B9}" sibTransId="{B29F81CE-9D7B-4AA0-92D3-D1AE3E6A0D78}"/>
    <dgm:cxn modelId="{9B0D046E-A856-4FA1-8AED-FA5D6678DC28}" srcId="{ADBD7C0C-B962-4C59-B66F-67348EC06F57}" destId="{ACC1D83F-81DA-4CDD-9F49-D5A0914FDECD}" srcOrd="4" destOrd="0" parTransId="{E1790F39-420C-4FE4-BF5A-9306FC6D5F66}" sibTransId="{67E0428D-518A-4D56-8FC1-CB4B579EF7AF}"/>
    <dgm:cxn modelId="{B86A7A92-1248-4903-84B7-F72D1AEF4EBA}" srcId="{ADBD7C0C-B962-4C59-B66F-67348EC06F57}" destId="{4B0FC02C-40AF-48C5-8C0D-547261C06E70}" srcOrd="1" destOrd="0" parTransId="{B3FC6709-4AB9-4A2D-8DD4-246EC4B0618B}" sibTransId="{38E9D9DB-C5DD-45EC-A268-308AD52F2152}"/>
    <dgm:cxn modelId="{205A2AB3-C5C0-4B9B-A0A4-9547DFECD1E9}" srcId="{ADBD7C0C-B962-4C59-B66F-67348EC06F57}" destId="{C69A888F-9FC5-4711-81B9-FD4BDDC7430F}" srcOrd="2" destOrd="0" parTransId="{F11383E1-9C12-40B8-A8F4-46BFD407044C}" sibTransId="{54ECD88A-226C-42AB-9A0A-FA3016538B90}"/>
    <dgm:cxn modelId="{F998F3B3-5E6C-41B0-95CB-35FF4622DC74}" type="presOf" srcId="{ADBD7C0C-B962-4C59-B66F-67348EC06F57}" destId="{6125C113-AEB6-4293-AD16-8A043B97D46F}" srcOrd="0" destOrd="0" presId="urn:microsoft.com/office/officeart/2018/2/layout/IconLabelList"/>
    <dgm:cxn modelId="{C20863B7-9148-4270-8270-49C55A515C1D}" srcId="{ADBD7C0C-B962-4C59-B66F-67348EC06F57}" destId="{A941EC3B-3BC0-4790-9B1B-F1DA086D5F2A}" srcOrd="3" destOrd="0" parTransId="{AA9ED9F2-ED86-43A0-81BA-53B13878DF16}" sibTransId="{B112FD37-6F07-45A0-A150-3847C4B08AB2}"/>
    <dgm:cxn modelId="{C9DC30BC-E59C-47F6-BC4A-75328FDAD905}" type="presOf" srcId="{ACC1D83F-81DA-4CDD-9F49-D5A0914FDECD}" destId="{BBF66E31-23A5-44E9-B97F-E1EF1ACC7E33}" srcOrd="0" destOrd="0" presId="urn:microsoft.com/office/officeart/2018/2/layout/IconLabelList"/>
    <dgm:cxn modelId="{272416CE-5A2C-411E-BED1-CF4AFF6484EF}" type="presOf" srcId="{C69A888F-9FC5-4711-81B9-FD4BDDC7430F}" destId="{6131C3E1-B9DF-4670-AA28-70D5912909ED}" srcOrd="0" destOrd="0" presId="urn:microsoft.com/office/officeart/2018/2/layout/IconLabelList"/>
    <dgm:cxn modelId="{451592E1-23CE-478F-89E5-36A3AA302EC7}" type="presParOf" srcId="{6125C113-AEB6-4293-AD16-8A043B97D46F}" destId="{1C30CFDC-867C-447C-8154-748D9AAC0C2B}" srcOrd="0" destOrd="0" presId="urn:microsoft.com/office/officeart/2018/2/layout/IconLabelList"/>
    <dgm:cxn modelId="{3EB397EE-3F9A-440C-A570-205438B2C47D}" type="presParOf" srcId="{1C30CFDC-867C-447C-8154-748D9AAC0C2B}" destId="{4322DBC0-0858-461F-B6B2-95BA491760DD}" srcOrd="0" destOrd="0" presId="urn:microsoft.com/office/officeart/2018/2/layout/IconLabelList"/>
    <dgm:cxn modelId="{13EEEC7C-717F-4589-A870-0BEA176311BA}" type="presParOf" srcId="{1C30CFDC-867C-447C-8154-748D9AAC0C2B}" destId="{D2E58223-1D4C-48B0-8835-8FC6670D2B05}" srcOrd="1" destOrd="0" presId="urn:microsoft.com/office/officeart/2018/2/layout/IconLabelList"/>
    <dgm:cxn modelId="{84A833B6-5150-4FB4-BCAF-B3653822A1EC}" type="presParOf" srcId="{1C30CFDC-867C-447C-8154-748D9AAC0C2B}" destId="{B71CA90C-A910-47F0-A1C3-FA194607CCE7}" srcOrd="2" destOrd="0" presId="urn:microsoft.com/office/officeart/2018/2/layout/IconLabelList"/>
    <dgm:cxn modelId="{E29DA41C-E799-4ED4-8FE5-A50D08DB6034}" type="presParOf" srcId="{6125C113-AEB6-4293-AD16-8A043B97D46F}" destId="{7F2C2949-AAB8-4DCE-8269-BD1681A97647}" srcOrd="1" destOrd="0" presId="urn:microsoft.com/office/officeart/2018/2/layout/IconLabelList"/>
    <dgm:cxn modelId="{AC414B9D-3123-4B79-AF8C-A212272C222F}" type="presParOf" srcId="{6125C113-AEB6-4293-AD16-8A043B97D46F}" destId="{ACEAC616-7782-4CAC-B64B-CBE68091E93D}" srcOrd="2" destOrd="0" presId="urn:microsoft.com/office/officeart/2018/2/layout/IconLabelList"/>
    <dgm:cxn modelId="{23CB8AA7-7C9F-45B8-B357-934561B5290F}" type="presParOf" srcId="{ACEAC616-7782-4CAC-B64B-CBE68091E93D}" destId="{E6110BFB-B112-43F0-99DD-6273AC2BF95A}" srcOrd="0" destOrd="0" presId="urn:microsoft.com/office/officeart/2018/2/layout/IconLabelList"/>
    <dgm:cxn modelId="{5BEFD440-B4E8-4855-A697-144E56E4D5C1}" type="presParOf" srcId="{ACEAC616-7782-4CAC-B64B-CBE68091E93D}" destId="{576CC4E0-1579-4F68-ADCC-FF0E322F0BA3}" srcOrd="1" destOrd="0" presId="urn:microsoft.com/office/officeart/2018/2/layout/IconLabelList"/>
    <dgm:cxn modelId="{D9DA07B4-0AC0-4933-B176-FAA1840C8E9B}" type="presParOf" srcId="{ACEAC616-7782-4CAC-B64B-CBE68091E93D}" destId="{F6971B71-C914-4568-BBB4-F45929B438FD}" srcOrd="2" destOrd="0" presId="urn:microsoft.com/office/officeart/2018/2/layout/IconLabelList"/>
    <dgm:cxn modelId="{7BEF7B0B-F1FE-4A07-8E31-B5D101D8AFA5}" type="presParOf" srcId="{6125C113-AEB6-4293-AD16-8A043B97D46F}" destId="{FA8E31BD-D789-45F6-9078-C312934011E8}" srcOrd="3" destOrd="0" presId="urn:microsoft.com/office/officeart/2018/2/layout/IconLabelList"/>
    <dgm:cxn modelId="{343BFFDF-790C-4102-98A0-20ED8417FF7C}" type="presParOf" srcId="{6125C113-AEB6-4293-AD16-8A043B97D46F}" destId="{BC6BE45E-2279-41D3-B588-34CB4EABA7FE}" srcOrd="4" destOrd="0" presId="urn:microsoft.com/office/officeart/2018/2/layout/IconLabelList"/>
    <dgm:cxn modelId="{32D98E91-C111-4088-803F-7C23FE3C46BC}" type="presParOf" srcId="{BC6BE45E-2279-41D3-B588-34CB4EABA7FE}" destId="{B07C26B0-1D64-4528-B1F9-FBA4039517AC}" srcOrd="0" destOrd="0" presId="urn:microsoft.com/office/officeart/2018/2/layout/IconLabelList"/>
    <dgm:cxn modelId="{3DAB97DE-8802-43CA-82A0-08D6E379E8AC}" type="presParOf" srcId="{BC6BE45E-2279-41D3-B588-34CB4EABA7FE}" destId="{CDBAECC3-EB5B-4299-954F-402ED64A0051}" srcOrd="1" destOrd="0" presId="urn:microsoft.com/office/officeart/2018/2/layout/IconLabelList"/>
    <dgm:cxn modelId="{A3059DE2-4B94-464D-926E-13F77114BCBC}" type="presParOf" srcId="{BC6BE45E-2279-41D3-B588-34CB4EABA7FE}" destId="{6131C3E1-B9DF-4670-AA28-70D5912909ED}" srcOrd="2" destOrd="0" presId="urn:microsoft.com/office/officeart/2018/2/layout/IconLabelList"/>
    <dgm:cxn modelId="{4BCDABF3-04D9-40CD-A512-B37F89EAF7E5}" type="presParOf" srcId="{6125C113-AEB6-4293-AD16-8A043B97D46F}" destId="{F6CFDC2F-09C5-4432-B17E-197034BDF849}" srcOrd="5" destOrd="0" presId="urn:microsoft.com/office/officeart/2018/2/layout/IconLabelList"/>
    <dgm:cxn modelId="{C6B78F21-EA93-48DB-AB10-A6CC86C41C6E}" type="presParOf" srcId="{6125C113-AEB6-4293-AD16-8A043B97D46F}" destId="{D7B78084-47F8-43D7-B947-8EC942625D0E}" srcOrd="6" destOrd="0" presId="urn:microsoft.com/office/officeart/2018/2/layout/IconLabelList"/>
    <dgm:cxn modelId="{ECA5B305-493D-4644-89A3-773AD158591D}" type="presParOf" srcId="{D7B78084-47F8-43D7-B947-8EC942625D0E}" destId="{55CEAEA7-781F-4D64-9C82-7441449FC1AA}" srcOrd="0" destOrd="0" presId="urn:microsoft.com/office/officeart/2018/2/layout/IconLabelList"/>
    <dgm:cxn modelId="{BCD4C80F-1774-4591-A537-09C5DE294B72}" type="presParOf" srcId="{D7B78084-47F8-43D7-B947-8EC942625D0E}" destId="{25F0965B-2E0D-4EEC-BEAA-BCF5BBC2570B}" srcOrd="1" destOrd="0" presId="urn:microsoft.com/office/officeart/2018/2/layout/IconLabelList"/>
    <dgm:cxn modelId="{D447201B-7DC5-44F0-9F09-A31E4938F2D8}" type="presParOf" srcId="{D7B78084-47F8-43D7-B947-8EC942625D0E}" destId="{A2238907-0AF9-436F-AC99-34D87DAB160B}" srcOrd="2" destOrd="0" presId="urn:microsoft.com/office/officeart/2018/2/layout/IconLabelList"/>
    <dgm:cxn modelId="{E8193DE2-BDA6-4D5C-8A4F-6F3DFBC855F3}" type="presParOf" srcId="{6125C113-AEB6-4293-AD16-8A043B97D46F}" destId="{452DC5EB-1009-4F2F-A764-5B85FF8FBF62}" srcOrd="7" destOrd="0" presId="urn:microsoft.com/office/officeart/2018/2/layout/IconLabelList"/>
    <dgm:cxn modelId="{4DA25FCA-FFE0-44A4-B97C-B824A1054189}" type="presParOf" srcId="{6125C113-AEB6-4293-AD16-8A043B97D46F}" destId="{D2C34488-EB3A-4519-87AB-F3DA7B3AEE94}" srcOrd="8" destOrd="0" presId="urn:microsoft.com/office/officeart/2018/2/layout/IconLabelList"/>
    <dgm:cxn modelId="{EFC711C2-7FE1-4C74-A74E-097BA5DA72B8}" type="presParOf" srcId="{D2C34488-EB3A-4519-87AB-F3DA7B3AEE94}" destId="{C714E945-B366-45EB-B102-550ACAA687B5}" srcOrd="0" destOrd="0" presId="urn:microsoft.com/office/officeart/2018/2/layout/IconLabelList"/>
    <dgm:cxn modelId="{EFFD5054-01C3-4365-8527-4C8F52A1108C}" type="presParOf" srcId="{D2C34488-EB3A-4519-87AB-F3DA7B3AEE94}" destId="{8FB16709-F4D1-4EBF-BFAB-BB5C4765D809}" srcOrd="1" destOrd="0" presId="urn:microsoft.com/office/officeart/2018/2/layout/IconLabelList"/>
    <dgm:cxn modelId="{0A1F5B89-FEC5-4759-97F2-4308730375CE}" type="presParOf" srcId="{D2C34488-EB3A-4519-87AB-F3DA7B3AEE94}" destId="{BBF66E31-23A5-44E9-B97F-E1EF1ACC7E3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5C5166-2F75-465C-87DF-0207D0EE76B1}"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8EAA20ED-FA19-4257-851C-8164D4C4EB23}">
      <dgm:prSet custT="1"/>
      <dgm:spPr/>
      <dgm:t>
        <a:bodyPr/>
        <a:lstStyle/>
        <a:p>
          <a:r>
            <a:rPr lang="en-US" sz="2400"/>
            <a:t>Share leadership in the classroom </a:t>
          </a:r>
        </a:p>
      </dgm:t>
    </dgm:pt>
    <dgm:pt modelId="{F3BACE55-7050-49F8-9D48-A07C256E0EAB}" type="parTrans" cxnId="{619FD41C-4550-4574-B812-B7EEC873ACCF}">
      <dgm:prSet/>
      <dgm:spPr/>
      <dgm:t>
        <a:bodyPr/>
        <a:lstStyle/>
        <a:p>
          <a:endParaRPr lang="en-US"/>
        </a:p>
      </dgm:t>
    </dgm:pt>
    <dgm:pt modelId="{6820961C-24E1-4CE0-87BC-956114AB3CD4}" type="sibTrans" cxnId="{619FD41C-4550-4574-B812-B7EEC873ACCF}">
      <dgm:prSet phldrT="1" phldr="0"/>
      <dgm:spPr/>
      <dgm:t>
        <a:bodyPr/>
        <a:lstStyle/>
        <a:p>
          <a:r>
            <a:rPr lang="en-US"/>
            <a:t>1</a:t>
          </a:r>
        </a:p>
      </dgm:t>
    </dgm:pt>
    <dgm:pt modelId="{41625B2E-1606-4697-BBE0-EDCC8EF629FE}">
      <dgm:prSet/>
      <dgm:spPr/>
      <dgm:t>
        <a:bodyPr/>
        <a:lstStyle/>
        <a:p>
          <a:r>
            <a:rPr lang="en-US"/>
            <a:t>Work with all students  </a:t>
          </a:r>
        </a:p>
      </dgm:t>
    </dgm:pt>
    <dgm:pt modelId="{20AE2BF6-7C4F-4A84-B26D-980C0151C117}" type="parTrans" cxnId="{D2DF25B1-2DAF-4EFE-85AE-C6F7A3C6DCA3}">
      <dgm:prSet/>
      <dgm:spPr/>
      <dgm:t>
        <a:bodyPr/>
        <a:lstStyle/>
        <a:p>
          <a:endParaRPr lang="en-US"/>
        </a:p>
      </dgm:t>
    </dgm:pt>
    <dgm:pt modelId="{4C52FE25-E054-439D-AD2F-B29183DBB140}" type="sibTrans" cxnId="{D2DF25B1-2DAF-4EFE-85AE-C6F7A3C6DCA3}">
      <dgm:prSet phldrT="2" phldr="0"/>
      <dgm:spPr/>
      <dgm:t>
        <a:bodyPr/>
        <a:lstStyle/>
        <a:p>
          <a:r>
            <a:rPr lang="en-US"/>
            <a:t>2</a:t>
          </a:r>
        </a:p>
      </dgm:t>
    </dgm:pt>
    <dgm:pt modelId="{E85D3877-6A0A-4536-ACC8-E70D52B95D56}">
      <dgm:prSet/>
      <dgm:spPr/>
      <dgm:t>
        <a:bodyPr/>
        <a:lstStyle/>
        <a:p>
          <a:r>
            <a:rPr lang="en-US"/>
            <a:t>Use a variety of co-teaching approaches </a:t>
          </a:r>
        </a:p>
      </dgm:t>
    </dgm:pt>
    <dgm:pt modelId="{B4D61854-869D-4B71-AFB6-7D8563398F9F}" type="parTrans" cxnId="{43CA9A14-6975-429D-A41F-A95512A6AE44}">
      <dgm:prSet/>
      <dgm:spPr/>
      <dgm:t>
        <a:bodyPr/>
        <a:lstStyle/>
        <a:p>
          <a:endParaRPr lang="en-US"/>
        </a:p>
      </dgm:t>
    </dgm:pt>
    <dgm:pt modelId="{299A6EEE-C3AA-48A8-A6A9-43D944757439}" type="sibTrans" cxnId="{43CA9A14-6975-429D-A41F-A95512A6AE44}">
      <dgm:prSet phldrT="3" phldr="0"/>
      <dgm:spPr/>
      <dgm:t>
        <a:bodyPr/>
        <a:lstStyle/>
        <a:p>
          <a:r>
            <a:rPr lang="en-US"/>
            <a:t>3</a:t>
          </a:r>
        </a:p>
      </dgm:t>
    </dgm:pt>
    <dgm:pt modelId="{447583F6-43F2-41DF-9060-146741A436C4}">
      <dgm:prSet/>
      <dgm:spPr/>
      <dgm:t>
        <a:bodyPr/>
        <a:lstStyle/>
        <a:p>
          <a:r>
            <a:rPr lang="en-US"/>
            <a:t>Be seen as equal partners  </a:t>
          </a:r>
        </a:p>
      </dgm:t>
    </dgm:pt>
    <dgm:pt modelId="{842FC39D-62A7-45F2-8ABA-32744F258759}" type="parTrans" cxnId="{3F24C07C-87FF-49DF-9010-CB661847DF31}">
      <dgm:prSet/>
      <dgm:spPr/>
      <dgm:t>
        <a:bodyPr/>
        <a:lstStyle/>
        <a:p>
          <a:endParaRPr lang="en-US"/>
        </a:p>
      </dgm:t>
    </dgm:pt>
    <dgm:pt modelId="{F57BA38D-7DBC-4D26-9C5C-C79F2267D8DD}" type="sibTrans" cxnId="{3F24C07C-87FF-49DF-9010-CB661847DF31}">
      <dgm:prSet phldrT="4" phldr="0"/>
      <dgm:spPr/>
      <dgm:t>
        <a:bodyPr/>
        <a:lstStyle/>
        <a:p>
          <a:r>
            <a:rPr lang="en-US"/>
            <a:t>4</a:t>
          </a:r>
        </a:p>
      </dgm:t>
    </dgm:pt>
    <dgm:pt modelId="{87B744BA-A0B8-4FAF-8164-2DAF5B8A15CF}">
      <dgm:prSet/>
      <dgm:spPr/>
      <dgm:t>
        <a:bodyPr/>
        <a:lstStyle/>
        <a:p>
          <a:r>
            <a:rPr lang="en-US"/>
            <a:t>Manage the classroom together </a:t>
          </a:r>
        </a:p>
      </dgm:t>
    </dgm:pt>
    <dgm:pt modelId="{4DF8533D-EA6C-4A6F-B5DA-5F2A1F4F4E9E}" type="parTrans" cxnId="{C00BC6A2-3B26-4F25-AF90-D04D0906A1C3}">
      <dgm:prSet/>
      <dgm:spPr/>
      <dgm:t>
        <a:bodyPr/>
        <a:lstStyle/>
        <a:p>
          <a:endParaRPr lang="en-US"/>
        </a:p>
      </dgm:t>
    </dgm:pt>
    <dgm:pt modelId="{B9E5D1C2-D14C-4B96-9E94-0CD356B38535}" type="sibTrans" cxnId="{C00BC6A2-3B26-4F25-AF90-D04D0906A1C3}">
      <dgm:prSet phldrT="5" phldr="0"/>
      <dgm:spPr/>
      <dgm:t>
        <a:bodyPr/>
        <a:lstStyle/>
        <a:p>
          <a:r>
            <a:rPr lang="en-US"/>
            <a:t>5</a:t>
          </a:r>
        </a:p>
      </dgm:t>
    </dgm:pt>
    <dgm:pt modelId="{63FD9398-4A90-4717-85AE-E43A9E433A5B}">
      <dgm:prSet/>
      <dgm:spPr/>
      <dgm:t>
        <a:bodyPr/>
        <a:lstStyle/>
        <a:p>
          <a:r>
            <a:rPr lang="en-US"/>
            <a:t>Make changes as needed during a lesson </a:t>
          </a:r>
        </a:p>
      </dgm:t>
    </dgm:pt>
    <dgm:pt modelId="{64351A5C-C9C1-4532-8F57-CBF365E0B696}" type="parTrans" cxnId="{40AD9390-9EA2-4C99-ABDC-BAA3F7DFB25F}">
      <dgm:prSet/>
      <dgm:spPr/>
      <dgm:t>
        <a:bodyPr/>
        <a:lstStyle/>
        <a:p>
          <a:endParaRPr lang="en-US"/>
        </a:p>
      </dgm:t>
    </dgm:pt>
    <dgm:pt modelId="{937546B1-3324-4F39-B96A-B5C63ADAFAF5}" type="sibTrans" cxnId="{40AD9390-9EA2-4C99-ABDC-BAA3F7DFB25F}">
      <dgm:prSet phldrT="6" phldr="0"/>
      <dgm:spPr/>
      <dgm:t>
        <a:bodyPr/>
        <a:lstStyle/>
        <a:p>
          <a:endParaRPr lang="en-US"/>
        </a:p>
      </dgm:t>
    </dgm:pt>
    <dgm:pt modelId="{9324A1CE-CE40-428E-A24D-BE4E0E81D92E}" type="pres">
      <dgm:prSet presAssocID="{845C5166-2F75-465C-87DF-0207D0EE76B1}" presName="Name0" presStyleCnt="0">
        <dgm:presLayoutVars>
          <dgm:dir/>
          <dgm:resizeHandles val="exact"/>
        </dgm:presLayoutVars>
      </dgm:prSet>
      <dgm:spPr/>
    </dgm:pt>
    <dgm:pt modelId="{C4457470-7C92-49A1-81EC-E29C10302B34}" type="pres">
      <dgm:prSet presAssocID="{8EAA20ED-FA19-4257-851C-8164D4C4EB23}" presName="node" presStyleLbl="node1" presStyleIdx="0" presStyleCnt="6">
        <dgm:presLayoutVars>
          <dgm:bulletEnabled val="1"/>
        </dgm:presLayoutVars>
      </dgm:prSet>
      <dgm:spPr/>
    </dgm:pt>
    <dgm:pt modelId="{B53CEB3E-7CCC-4437-B422-5471B3472EA1}" type="pres">
      <dgm:prSet presAssocID="{6820961C-24E1-4CE0-87BC-956114AB3CD4}" presName="sibTrans" presStyleLbl="sibTrans1D1" presStyleIdx="0" presStyleCnt="5"/>
      <dgm:spPr/>
    </dgm:pt>
    <dgm:pt modelId="{B08F3EC2-A22B-4DD5-B1D7-2062F8808AD3}" type="pres">
      <dgm:prSet presAssocID="{6820961C-24E1-4CE0-87BC-956114AB3CD4}" presName="connectorText" presStyleLbl="sibTrans1D1" presStyleIdx="0" presStyleCnt="5"/>
      <dgm:spPr/>
    </dgm:pt>
    <dgm:pt modelId="{A42CD973-39D6-40A6-AFAF-8927B55C3707}" type="pres">
      <dgm:prSet presAssocID="{41625B2E-1606-4697-BBE0-EDCC8EF629FE}" presName="node" presStyleLbl="node1" presStyleIdx="1" presStyleCnt="6">
        <dgm:presLayoutVars>
          <dgm:bulletEnabled val="1"/>
        </dgm:presLayoutVars>
      </dgm:prSet>
      <dgm:spPr/>
    </dgm:pt>
    <dgm:pt modelId="{4998DA3A-E133-476B-B28C-7564661A493B}" type="pres">
      <dgm:prSet presAssocID="{4C52FE25-E054-439D-AD2F-B29183DBB140}" presName="sibTrans" presStyleLbl="sibTrans1D1" presStyleIdx="1" presStyleCnt="5"/>
      <dgm:spPr/>
    </dgm:pt>
    <dgm:pt modelId="{E7CAABAE-0175-4A79-A6A3-DCE86B198072}" type="pres">
      <dgm:prSet presAssocID="{4C52FE25-E054-439D-AD2F-B29183DBB140}" presName="connectorText" presStyleLbl="sibTrans1D1" presStyleIdx="1" presStyleCnt="5"/>
      <dgm:spPr/>
    </dgm:pt>
    <dgm:pt modelId="{AE523146-A52F-4B89-AC21-F590025F7B59}" type="pres">
      <dgm:prSet presAssocID="{E85D3877-6A0A-4536-ACC8-E70D52B95D56}" presName="node" presStyleLbl="node1" presStyleIdx="2" presStyleCnt="6">
        <dgm:presLayoutVars>
          <dgm:bulletEnabled val="1"/>
        </dgm:presLayoutVars>
      </dgm:prSet>
      <dgm:spPr/>
    </dgm:pt>
    <dgm:pt modelId="{311ACBD8-3BAA-452F-BBC7-28AABCDC7FF1}" type="pres">
      <dgm:prSet presAssocID="{299A6EEE-C3AA-48A8-A6A9-43D944757439}" presName="sibTrans" presStyleLbl="sibTrans1D1" presStyleIdx="2" presStyleCnt="5"/>
      <dgm:spPr/>
    </dgm:pt>
    <dgm:pt modelId="{6EF4132D-5A69-404B-BA03-7DED857E8799}" type="pres">
      <dgm:prSet presAssocID="{299A6EEE-C3AA-48A8-A6A9-43D944757439}" presName="connectorText" presStyleLbl="sibTrans1D1" presStyleIdx="2" presStyleCnt="5"/>
      <dgm:spPr/>
    </dgm:pt>
    <dgm:pt modelId="{75936E3B-B057-4671-A033-6E9CCDF9334F}" type="pres">
      <dgm:prSet presAssocID="{447583F6-43F2-41DF-9060-146741A436C4}" presName="node" presStyleLbl="node1" presStyleIdx="3" presStyleCnt="6">
        <dgm:presLayoutVars>
          <dgm:bulletEnabled val="1"/>
        </dgm:presLayoutVars>
      </dgm:prSet>
      <dgm:spPr/>
    </dgm:pt>
    <dgm:pt modelId="{D6C8A130-51BE-47E6-9FA8-4AE967111A5B}" type="pres">
      <dgm:prSet presAssocID="{F57BA38D-7DBC-4D26-9C5C-C79F2267D8DD}" presName="sibTrans" presStyleLbl="sibTrans1D1" presStyleIdx="3" presStyleCnt="5"/>
      <dgm:spPr/>
    </dgm:pt>
    <dgm:pt modelId="{5EF4A2A9-53F6-40D2-8CCC-0C8949977487}" type="pres">
      <dgm:prSet presAssocID="{F57BA38D-7DBC-4D26-9C5C-C79F2267D8DD}" presName="connectorText" presStyleLbl="sibTrans1D1" presStyleIdx="3" presStyleCnt="5"/>
      <dgm:spPr/>
    </dgm:pt>
    <dgm:pt modelId="{3FEF12B3-9B2F-4F09-A32F-EE8F343E3A46}" type="pres">
      <dgm:prSet presAssocID="{87B744BA-A0B8-4FAF-8164-2DAF5B8A15CF}" presName="node" presStyleLbl="node1" presStyleIdx="4" presStyleCnt="6">
        <dgm:presLayoutVars>
          <dgm:bulletEnabled val="1"/>
        </dgm:presLayoutVars>
      </dgm:prSet>
      <dgm:spPr/>
    </dgm:pt>
    <dgm:pt modelId="{551FCA05-7F1F-415D-99DE-158A88E545F3}" type="pres">
      <dgm:prSet presAssocID="{B9E5D1C2-D14C-4B96-9E94-0CD356B38535}" presName="sibTrans" presStyleLbl="sibTrans1D1" presStyleIdx="4" presStyleCnt="5"/>
      <dgm:spPr/>
    </dgm:pt>
    <dgm:pt modelId="{42341F78-7908-4338-B978-37DBDAA0C413}" type="pres">
      <dgm:prSet presAssocID="{B9E5D1C2-D14C-4B96-9E94-0CD356B38535}" presName="connectorText" presStyleLbl="sibTrans1D1" presStyleIdx="4" presStyleCnt="5"/>
      <dgm:spPr/>
    </dgm:pt>
    <dgm:pt modelId="{BFC8B36A-07C1-48AC-81CB-060FB09277A5}" type="pres">
      <dgm:prSet presAssocID="{63FD9398-4A90-4717-85AE-E43A9E433A5B}" presName="node" presStyleLbl="node1" presStyleIdx="5" presStyleCnt="6">
        <dgm:presLayoutVars>
          <dgm:bulletEnabled val="1"/>
        </dgm:presLayoutVars>
      </dgm:prSet>
      <dgm:spPr/>
    </dgm:pt>
  </dgm:ptLst>
  <dgm:cxnLst>
    <dgm:cxn modelId="{C68CA300-E0B0-42B1-BCA6-8C8EE53E208C}" type="presOf" srcId="{63FD9398-4A90-4717-85AE-E43A9E433A5B}" destId="{BFC8B36A-07C1-48AC-81CB-060FB09277A5}" srcOrd="0" destOrd="0" presId="urn:microsoft.com/office/officeart/2016/7/layout/RepeatingBendingProcessNew"/>
    <dgm:cxn modelId="{69DED104-ECBC-499A-9627-3CAC76BA1A27}" type="presOf" srcId="{845C5166-2F75-465C-87DF-0207D0EE76B1}" destId="{9324A1CE-CE40-428E-A24D-BE4E0E81D92E}" srcOrd="0" destOrd="0" presId="urn:microsoft.com/office/officeart/2016/7/layout/RepeatingBendingProcessNew"/>
    <dgm:cxn modelId="{36BF6B10-0684-4EAB-8BA4-1999D7CF24D4}" type="presOf" srcId="{41625B2E-1606-4697-BBE0-EDCC8EF629FE}" destId="{A42CD973-39D6-40A6-AFAF-8927B55C3707}" srcOrd="0" destOrd="0" presId="urn:microsoft.com/office/officeart/2016/7/layout/RepeatingBendingProcessNew"/>
    <dgm:cxn modelId="{43CA9A14-6975-429D-A41F-A95512A6AE44}" srcId="{845C5166-2F75-465C-87DF-0207D0EE76B1}" destId="{E85D3877-6A0A-4536-ACC8-E70D52B95D56}" srcOrd="2" destOrd="0" parTransId="{B4D61854-869D-4B71-AFB6-7D8563398F9F}" sibTransId="{299A6EEE-C3AA-48A8-A6A9-43D944757439}"/>
    <dgm:cxn modelId="{4DD71619-362C-4061-BEE7-69D1C5761CBB}" type="presOf" srcId="{447583F6-43F2-41DF-9060-146741A436C4}" destId="{75936E3B-B057-4671-A033-6E9CCDF9334F}" srcOrd="0" destOrd="0" presId="urn:microsoft.com/office/officeart/2016/7/layout/RepeatingBendingProcessNew"/>
    <dgm:cxn modelId="{619FD41C-4550-4574-B812-B7EEC873ACCF}" srcId="{845C5166-2F75-465C-87DF-0207D0EE76B1}" destId="{8EAA20ED-FA19-4257-851C-8164D4C4EB23}" srcOrd="0" destOrd="0" parTransId="{F3BACE55-7050-49F8-9D48-A07C256E0EAB}" sibTransId="{6820961C-24E1-4CE0-87BC-956114AB3CD4}"/>
    <dgm:cxn modelId="{E3A0AA1F-B8FB-466F-8A82-3081B02F8E5F}" type="presOf" srcId="{299A6EEE-C3AA-48A8-A6A9-43D944757439}" destId="{6EF4132D-5A69-404B-BA03-7DED857E8799}" srcOrd="1" destOrd="0" presId="urn:microsoft.com/office/officeart/2016/7/layout/RepeatingBendingProcessNew"/>
    <dgm:cxn modelId="{9626F826-1BB1-46FC-8BCB-8604D37368F3}" type="presOf" srcId="{B9E5D1C2-D14C-4B96-9E94-0CD356B38535}" destId="{42341F78-7908-4338-B978-37DBDAA0C413}" srcOrd="1" destOrd="0" presId="urn:microsoft.com/office/officeart/2016/7/layout/RepeatingBendingProcessNew"/>
    <dgm:cxn modelId="{916E4A2E-6862-4DED-B999-089E4AB4A24D}" type="presOf" srcId="{87B744BA-A0B8-4FAF-8164-2DAF5B8A15CF}" destId="{3FEF12B3-9B2F-4F09-A32F-EE8F343E3A46}" srcOrd="0" destOrd="0" presId="urn:microsoft.com/office/officeart/2016/7/layout/RepeatingBendingProcessNew"/>
    <dgm:cxn modelId="{40E0DB67-7711-41AB-845F-2181A933C60D}" type="presOf" srcId="{E85D3877-6A0A-4536-ACC8-E70D52B95D56}" destId="{AE523146-A52F-4B89-AC21-F590025F7B59}" srcOrd="0" destOrd="0" presId="urn:microsoft.com/office/officeart/2016/7/layout/RepeatingBendingProcessNew"/>
    <dgm:cxn modelId="{3B9E3D6C-2041-4548-8188-A69B8235C13C}" type="presOf" srcId="{6820961C-24E1-4CE0-87BC-956114AB3CD4}" destId="{B08F3EC2-A22B-4DD5-B1D7-2062F8808AD3}" srcOrd="1" destOrd="0" presId="urn:microsoft.com/office/officeart/2016/7/layout/RepeatingBendingProcessNew"/>
    <dgm:cxn modelId="{BE4B3957-B782-4A33-89C4-D5BEC8A5F99A}" type="presOf" srcId="{6820961C-24E1-4CE0-87BC-956114AB3CD4}" destId="{B53CEB3E-7CCC-4437-B422-5471B3472EA1}" srcOrd="0" destOrd="0" presId="urn:microsoft.com/office/officeart/2016/7/layout/RepeatingBendingProcessNew"/>
    <dgm:cxn modelId="{3F24C07C-87FF-49DF-9010-CB661847DF31}" srcId="{845C5166-2F75-465C-87DF-0207D0EE76B1}" destId="{447583F6-43F2-41DF-9060-146741A436C4}" srcOrd="3" destOrd="0" parTransId="{842FC39D-62A7-45F2-8ABA-32744F258759}" sibTransId="{F57BA38D-7DBC-4D26-9C5C-C79F2267D8DD}"/>
    <dgm:cxn modelId="{F151EF8B-48B1-4DD1-82DD-3C2F695F9AB8}" type="presOf" srcId="{4C52FE25-E054-439D-AD2F-B29183DBB140}" destId="{E7CAABAE-0175-4A79-A6A3-DCE86B198072}" srcOrd="1" destOrd="0" presId="urn:microsoft.com/office/officeart/2016/7/layout/RepeatingBendingProcessNew"/>
    <dgm:cxn modelId="{16515E8E-A420-4C27-A576-4EA988E91EF6}" type="presOf" srcId="{F57BA38D-7DBC-4D26-9C5C-C79F2267D8DD}" destId="{D6C8A130-51BE-47E6-9FA8-4AE967111A5B}" srcOrd="0" destOrd="0" presId="urn:microsoft.com/office/officeart/2016/7/layout/RepeatingBendingProcessNew"/>
    <dgm:cxn modelId="{40AD9390-9EA2-4C99-ABDC-BAA3F7DFB25F}" srcId="{845C5166-2F75-465C-87DF-0207D0EE76B1}" destId="{63FD9398-4A90-4717-85AE-E43A9E433A5B}" srcOrd="5" destOrd="0" parTransId="{64351A5C-C9C1-4532-8F57-CBF365E0B696}" sibTransId="{937546B1-3324-4F39-B96A-B5C63ADAFAF5}"/>
    <dgm:cxn modelId="{C00BC6A2-3B26-4F25-AF90-D04D0906A1C3}" srcId="{845C5166-2F75-465C-87DF-0207D0EE76B1}" destId="{87B744BA-A0B8-4FAF-8164-2DAF5B8A15CF}" srcOrd="4" destOrd="0" parTransId="{4DF8533D-EA6C-4A6F-B5DA-5F2A1F4F4E9E}" sibTransId="{B9E5D1C2-D14C-4B96-9E94-0CD356B38535}"/>
    <dgm:cxn modelId="{F0562FAA-5B48-429E-BBFF-97CD8898185A}" type="presOf" srcId="{F57BA38D-7DBC-4D26-9C5C-C79F2267D8DD}" destId="{5EF4A2A9-53F6-40D2-8CCC-0C8949977487}" srcOrd="1" destOrd="0" presId="urn:microsoft.com/office/officeart/2016/7/layout/RepeatingBendingProcessNew"/>
    <dgm:cxn modelId="{8E0C11AE-0C65-478B-94AC-BB7823382F99}" type="presOf" srcId="{8EAA20ED-FA19-4257-851C-8164D4C4EB23}" destId="{C4457470-7C92-49A1-81EC-E29C10302B34}" srcOrd="0" destOrd="0" presId="urn:microsoft.com/office/officeart/2016/7/layout/RepeatingBendingProcessNew"/>
    <dgm:cxn modelId="{D2DF25B1-2DAF-4EFE-85AE-C6F7A3C6DCA3}" srcId="{845C5166-2F75-465C-87DF-0207D0EE76B1}" destId="{41625B2E-1606-4697-BBE0-EDCC8EF629FE}" srcOrd="1" destOrd="0" parTransId="{20AE2BF6-7C4F-4A84-B26D-980C0151C117}" sibTransId="{4C52FE25-E054-439D-AD2F-B29183DBB140}"/>
    <dgm:cxn modelId="{600F99D4-31F6-4B2A-86CF-96C15D7CCA32}" type="presOf" srcId="{4C52FE25-E054-439D-AD2F-B29183DBB140}" destId="{4998DA3A-E133-476B-B28C-7564661A493B}" srcOrd="0" destOrd="0" presId="urn:microsoft.com/office/officeart/2016/7/layout/RepeatingBendingProcessNew"/>
    <dgm:cxn modelId="{381A43D8-F4D7-454E-8C7C-5CCE608F69EE}" type="presOf" srcId="{299A6EEE-C3AA-48A8-A6A9-43D944757439}" destId="{311ACBD8-3BAA-452F-BBC7-28AABCDC7FF1}" srcOrd="0" destOrd="0" presId="urn:microsoft.com/office/officeart/2016/7/layout/RepeatingBendingProcessNew"/>
    <dgm:cxn modelId="{9A57F9EF-BF22-4861-92F3-D7EBC32CC52F}" type="presOf" srcId="{B9E5D1C2-D14C-4B96-9E94-0CD356B38535}" destId="{551FCA05-7F1F-415D-99DE-158A88E545F3}" srcOrd="0" destOrd="0" presId="urn:microsoft.com/office/officeart/2016/7/layout/RepeatingBendingProcessNew"/>
    <dgm:cxn modelId="{4E11C94F-E484-4111-90FD-C10721A7BAAF}" type="presParOf" srcId="{9324A1CE-CE40-428E-A24D-BE4E0E81D92E}" destId="{C4457470-7C92-49A1-81EC-E29C10302B34}" srcOrd="0" destOrd="0" presId="urn:microsoft.com/office/officeart/2016/7/layout/RepeatingBendingProcessNew"/>
    <dgm:cxn modelId="{AA8B46DD-CB19-45F6-916E-4F5983EA8B2E}" type="presParOf" srcId="{9324A1CE-CE40-428E-A24D-BE4E0E81D92E}" destId="{B53CEB3E-7CCC-4437-B422-5471B3472EA1}" srcOrd="1" destOrd="0" presId="urn:microsoft.com/office/officeart/2016/7/layout/RepeatingBendingProcessNew"/>
    <dgm:cxn modelId="{135E60F6-2DDB-4976-AD87-B32ADD8B199A}" type="presParOf" srcId="{B53CEB3E-7CCC-4437-B422-5471B3472EA1}" destId="{B08F3EC2-A22B-4DD5-B1D7-2062F8808AD3}" srcOrd="0" destOrd="0" presId="urn:microsoft.com/office/officeart/2016/7/layout/RepeatingBendingProcessNew"/>
    <dgm:cxn modelId="{9E1D673C-8603-4361-B6DC-6AC8F3F0F9BC}" type="presParOf" srcId="{9324A1CE-CE40-428E-A24D-BE4E0E81D92E}" destId="{A42CD973-39D6-40A6-AFAF-8927B55C3707}" srcOrd="2" destOrd="0" presId="urn:microsoft.com/office/officeart/2016/7/layout/RepeatingBendingProcessNew"/>
    <dgm:cxn modelId="{01D0EA51-0E87-428F-967B-FF3AF89AA2D4}" type="presParOf" srcId="{9324A1CE-CE40-428E-A24D-BE4E0E81D92E}" destId="{4998DA3A-E133-476B-B28C-7564661A493B}" srcOrd="3" destOrd="0" presId="urn:microsoft.com/office/officeart/2016/7/layout/RepeatingBendingProcessNew"/>
    <dgm:cxn modelId="{29844F7A-D63C-4F4B-9E58-FD1A3D065EC0}" type="presParOf" srcId="{4998DA3A-E133-476B-B28C-7564661A493B}" destId="{E7CAABAE-0175-4A79-A6A3-DCE86B198072}" srcOrd="0" destOrd="0" presId="urn:microsoft.com/office/officeart/2016/7/layout/RepeatingBendingProcessNew"/>
    <dgm:cxn modelId="{F1C0B937-4856-484C-866E-D620174CE72F}" type="presParOf" srcId="{9324A1CE-CE40-428E-A24D-BE4E0E81D92E}" destId="{AE523146-A52F-4B89-AC21-F590025F7B59}" srcOrd="4" destOrd="0" presId="urn:microsoft.com/office/officeart/2016/7/layout/RepeatingBendingProcessNew"/>
    <dgm:cxn modelId="{897628E0-10C8-45EA-ACC1-D8FCB1ADB567}" type="presParOf" srcId="{9324A1CE-CE40-428E-A24D-BE4E0E81D92E}" destId="{311ACBD8-3BAA-452F-BBC7-28AABCDC7FF1}" srcOrd="5" destOrd="0" presId="urn:microsoft.com/office/officeart/2016/7/layout/RepeatingBendingProcessNew"/>
    <dgm:cxn modelId="{3DD5BE1B-2719-4D71-A3F3-174190FB59C1}" type="presParOf" srcId="{311ACBD8-3BAA-452F-BBC7-28AABCDC7FF1}" destId="{6EF4132D-5A69-404B-BA03-7DED857E8799}" srcOrd="0" destOrd="0" presId="urn:microsoft.com/office/officeart/2016/7/layout/RepeatingBendingProcessNew"/>
    <dgm:cxn modelId="{8DEF0E17-8880-4119-87EB-AC0FB0306F95}" type="presParOf" srcId="{9324A1CE-CE40-428E-A24D-BE4E0E81D92E}" destId="{75936E3B-B057-4671-A033-6E9CCDF9334F}" srcOrd="6" destOrd="0" presId="urn:microsoft.com/office/officeart/2016/7/layout/RepeatingBendingProcessNew"/>
    <dgm:cxn modelId="{E447C942-D916-4E1A-88B2-4BEA6136ADFE}" type="presParOf" srcId="{9324A1CE-CE40-428E-A24D-BE4E0E81D92E}" destId="{D6C8A130-51BE-47E6-9FA8-4AE967111A5B}" srcOrd="7" destOrd="0" presId="urn:microsoft.com/office/officeart/2016/7/layout/RepeatingBendingProcessNew"/>
    <dgm:cxn modelId="{C95B99F4-4664-4E10-8AD8-61EDEEF243AC}" type="presParOf" srcId="{D6C8A130-51BE-47E6-9FA8-4AE967111A5B}" destId="{5EF4A2A9-53F6-40D2-8CCC-0C8949977487}" srcOrd="0" destOrd="0" presId="urn:microsoft.com/office/officeart/2016/7/layout/RepeatingBendingProcessNew"/>
    <dgm:cxn modelId="{9B5DB9E5-EC74-4D3C-AB27-9D3C0E8A2BF9}" type="presParOf" srcId="{9324A1CE-CE40-428E-A24D-BE4E0E81D92E}" destId="{3FEF12B3-9B2F-4F09-A32F-EE8F343E3A46}" srcOrd="8" destOrd="0" presId="urn:microsoft.com/office/officeart/2016/7/layout/RepeatingBendingProcessNew"/>
    <dgm:cxn modelId="{34B7D646-E637-476F-9AFB-BDB667E72AAD}" type="presParOf" srcId="{9324A1CE-CE40-428E-A24D-BE4E0E81D92E}" destId="{551FCA05-7F1F-415D-99DE-158A88E545F3}" srcOrd="9" destOrd="0" presId="urn:microsoft.com/office/officeart/2016/7/layout/RepeatingBendingProcessNew"/>
    <dgm:cxn modelId="{B77A16C8-CA1E-40DF-A183-9D3265657D24}" type="presParOf" srcId="{551FCA05-7F1F-415D-99DE-158A88E545F3}" destId="{42341F78-7908-4338-B978-37DBDAA0C413}" srcOrd="0" destOrd="0" presId="urn:microsoft.com/office/officeart/2016/7/layout/RepeatingBendingProcessNew"/>
    <dgm:cxn modelId="{4B080E33-593A-4642-A4B0-B01C5F077900}" type="presParOf" srcId="{9324A1CE-CE40-428E-A24D-BE4E0E81D92E}" destId="{BFC8B36A-07C1-48AC-81CB-060FB09277A5}"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ABE068-8EA5-4DC3-A7C3-0C869B7A18C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78A2A09-104A-4C51-AAC7-A779F766629D}">
      <dgm:prSet custT="1"/>
      <dgm:spPr/>
      <dgm:t>
        <a:bodyPr/>
        <a:lstStyle/>
        <a:p>
          <a:r>
            <a:rPr lang="en-US" sz="2000" dirty="0"/>
            <a:t>Evidence of underutilization of one of the co-teachers: </a:t>
          </a:r>
        </a:p>
      </dgm:t>
    </dgm:pt>
    <dgm:pt modelId="{DFA64D26-7A73-4CB6-9F08-DE40DCB9E0C9}" type="parTrans" cxnId="{75C624B1-C0AE-4B9A-B326-B6585773D84B}">
      <dgm:prSet/>
      <dgm:spPr/>
      <dgm:t>
        <a:bodyPr/>
        <a:lstStyle/>
        <a:p>
          <a:endParaRPr lang="en-US"/>
        </a:p>
      </dgm:t>
    </dgm:pt>
    <dgm:pt modelId="{D4CA4A50-4B42-4EAA-B709-C5E7739EBCA0}" type="sibTrans" cxnId="{75C624B1-C0AE-4B9A-B326-B6585773D84B}">
      <dgm:prSet/>
      <dgm:spPr/>
      <dgm:t>
        <a:bodyPr/>
        <a:lstStyle/>
        <a:p>
          <a:endParaRPr lang="en-US"/>
        </a:p>
      </dgm:t>
    </dgm:pt>
    <dgm:pt modelId="{A4347F4A-A9F7-4105-8D41-6E9906C31BA8}">
      <dgm:prSet custT="1"/>
      <dgm:spPr/>
      <dgm:t>
        <a:bodyPr/>
        <a:lstStyle/>
        <a:p>
          <a:r>
            <a:rPr lang="en-US" sz="2000" dirty="0"/>
            <a:t>Hearing the student teacher’s voice rarely or not at all</a:t>
          </a:r>
        </a:p>
      </dgm:t>
    </dgm:pt>
    <dgm:pt modelId="{72E36DF0-F331-446B-A072-08A0A87B1947}" type="parTrans" cxnId="{7CEFC01C-3B60-4CE2-8D36-6CE57C6FCDF9}">
      <dgm:prSet/>
      <dgm:spPr/>
      <dgm:t>
        <a:bodyPr/>
        <a:lstStyle/>
        <a:p>
          <a:endParaRPr lang="en-US"/>
        </a:p>
      </dgm:t>
    </dgm:pt>
    <dgm:pt modelId="{69D4EE7A-D4D8-45B9-8BC9-2924DD45C4EC}" type="sibTrans" cxnId="{7CEFC01C-3B60-4CE2-8D36-6CE57C6FCDF9}">
      <dgm:prSet/>
      <dgm:spPr/>
      <dgm:t>
        <a:bodyPr/>
        <a:lstStyle/>
        <a:p>
          <a:endParaRPr lang="en-US"/>
        </a:p>
      </dgm:t>
    </dgm:pt>
    <dgm:pt modelId="{EF8C4FA0-D90C-4057-BB22-EDC67F103B43}">
      <dgm:prSet custT="1"/>
      <dgm:spPr/>
      <dgm:t>
        <a:bodyPr/>
        <a:lstStyle/>
        <a:p>
          <a:r>
            <a:rPr lang="en-US" sz="1600" dirty="0"/>
            <a:t>Seeing the student teacher leaning against a wall for a significant portion of time, waiting for the mentor teacher to finish teaching </a:t>
          </a:r>
        </a:p>
      </dgm:t>
    </dgm:pt>
    <dgm:pt modelId="{0FE5CD3C-D69F-45BE-BEA8-64E48405B2E2}" type="parTrans" cxnId="{03D14732-68C8-4855-BE3F-3BE876293206}">
      <dgm:prSet/>
      <dgm:spPr/>
      <dgm:t>
        <a:bodyPr/>
        <a:lstStyle/>
        <a:p>
          <a:endParaRPr lang="en-US"/>
        </a:p>
      </dgm:t>
    </dgm:pt>
    <dgm:pt modelId="{780BCFAC-0732-448A-9E2B-34082F300A38}" type="sibTrans" cxnId="{03D14732-68C8-4855-BE3F-3BE876293206}">
      <dgm:prSet/>
      <dgm:spPr/>
      <dgm:t>
        <a:bodyPr/>
        <a:lstStyle/>
        <a:p>
          <a:endParaRPr lang="en-US"/>
        </a:p>
      </dgm:t>
    </dgm:pt>
    <dgm:pt modelId="{AF56CE36-3F70-4350-A0C7-A483D4CD4E04}">
      <dgm:prSet custT="1"/>
      <dgm:spPr/>
      <dgm:t>
        <a:bodyPr/>
        <a:lstStyle/>
        <a:p>
          <a:r>
            <a:rPr lang="en-US" sz="1600" dirty="0"/>
            <a:t>Watching the student teacher wander the aisles, offering minimal cues or supports to individual students who may be struggling</a:t>
          </a:r>
        </a:p>
      </dgm:t>
    </dgm:pt>
    <dgm:pt modelId="{56CF7A14-89C2-4212-B552-1B610BCB6119}" type="parTrans" cxnId="{F6F2B97A-9683-4F6B-B193-E60B3B9AE6FF}">
      <dgm:prSet/>
      <dgm:spPr/>
      <dgm:t>
        <a:bodyPr/>
        <a:lstStyle/>
        <a:p>
          <a:endParaRPr lang="en-US"/>
        </a:p>
      </dgm:t>
    </dgm:pt>
    <dgm:pt modelId="{77880CA9-6E0D-4338-B7AF-32C2099D78E9}" type="sibTrans" cxnId="{F6F2B97A-9683-4F6B-B193-E60B3B9AE6FF}">
      <dgm:prSet/>
      <dgm:spPr/>
      <dgm:t>
        <a:bodyPr/>
        <a:lstStyle/>
        <a:p>
          <a:endParaRPr lang="en-US"/>
        </a:p>
      </dgm:t>
    </dgm:pt>
    <dgm:pt modelId="{B21DD7FF-0837-49E1-B37C-BABCBC94EBCD}">
      <dgm:prSet custT="1"/>
      <dgm:spPr/>
      <dgm:t>
        <a:bodyPr/>
        <a:lstStyle/>
        <a:p>
          <a:r>
            <a:rPr lang="en-US" sz="2000" dirty="0"/>
            <a:t>Failing to note or follow up on needed specially designed instruction for students </a:t>
          </a:r>
        </a:p>
      </dgm:t>
    </dgm:pt>
    <dgm:pt modelId="{24F62B1A-FEC1-49DD-B4D9-FCAFBD6C6ED2}" type="parTrans" cxnId="{557A4B6C-7EE5-4A0B-8E4A-F510AFB3B57F}">
      <dgm:prSet/>
      <dgm:spPr/>
      <dgm:t>
        <a:bodyPr/>
        <a:lstStyle/>
        <a:p>
          <a:endParaRPr lang="en-US"/>
        </a:p>
      </dgm:t>
    </dgm:pt>
    <dgm:pt modelId="{C3781F7C-201C-40D5-9E33-0B5E65EF6FAA}" type="sibTrans" cxnId="{557A4B6C-7EE5-4A0B-8E4A-F510AFB3B57F}">
      <dgm:prSet/>
      <dgm:spPr/>
      <dgm:t>
        <a:bodyPr/>
        <a:lstStyle/>
        <a:p>
          <a:endParaRPr lang="en-US"/>
        </a:p>
      </dgm:t>
    </dgm:pt>
    <dgm:pt modelId="{3952B64E-CABB-4D0B-BE98-F8F7BA599A0A}">
      <dgm:prSet custT="1"/>
      <dgm:spPr/>
      <dgm:t>
        <a:bodyPr/>
        <a:lstStyle/>
        <a:p>
          <a:r>
            <a:rPr lang="en-US" sz="2000" dirty="0"/>
            <a:t>Observing little or no interaction between teachers</a:t>
          </a:r>
        </a:p>
      </dgm:t>
    </dgm:pt>
    <dgm:pt modelId="{B1FD3D1F-6CF9-4F56-8B17-3CDFD153485D}" type="parTrans" cxnId="{A4C37C36-E618-4A8C-B842-80E1DD7FB4BE}">
      <dgm:prSet/>
      <dgm:spPr/>
      <dgm:t>
        <a:bodyPr/>
        <a:lstStyle/>
        <a:p>
          <a:endParaRPr lang="en-US"/>
        </a:p>
      </dgm:t>
    </dgm:pt>
    <dgm:pt modelId="{70961A12-382C-4E52-AF3E-06AC082E4556}" type="sibTrans" cxnId="{A4C37C36-E618-4A8C-B842-80E1DD7FB4BE}">
      <dgm:prSet/>
      <dgm:spPr/>
      <dgm:t>
        <a:bodyPr/>
        <a:lstStyle/>
        <a:p>
          <a:endParaRPr lang="en-US"/>
        </a:p>
      </dgm:t>
    </dgm:pt>
    <dgm:pt modelId="{8E7235BD-3D8E-46E2-8399-214948A8389A}" type="pres">
      <dgm:prSet presAssocID="{34ABE068-8EA5-4DC3-A7C3-0C869B7A18C8}" presName="diagram" presStyleCnt="0">
        <dgm:presLayoutVars>
          <dgm:dir/>
          <dgm:resizeHandles val="exact"/>
        </dgm:presLayoutVars>
      </dgm:prSet>
      <dgm:spPr/>
    </dgm:pt>
    <dgm:pt modelId="{EF1B15C5-95C5-474E-8E64-1862D6735A9B}" type="pres">
      <dgm:prSet presAssocID="{078A2A09-104A-4C51-AAC7-A779F766629D}" presName="node" presStyleLbl="node1" presStyleIdx="0" presStyleCnt="6">
        <dgm:presLayoutVars>
          <dgm:bulletEnabled val="1"/>
        </dgm:presLayoutVars>
      </dgm:prSet>
      <dgm:spPr/>
    </dgm:pt>
    <dgm:pt modelId="{A42FC4A1-20A4-47C8-B4D5-2D7616AB4CAC}" type="pres">
      <dgm:prSet presAssocID="{D4CA4A50-4B42-4EAA-B709-C5E7739EBCA0}" presName="sibTrans" presStyleCnt="0"/>
      <dgm:spPr/>
    </dgm:pt>
    <dgm:pt modelId="{2C74F46C-AE2A-471A-A328-490468FF492B}" type="pres">
      <dgm:prSet presAssocID="{A4347F4A-A9F7-4105-8D41-6E9906C31BA8}" presName="node" presStyleLbl="node1" presStyleIdx="1" presStyleCnt="6">
        <dgm:presLayoutVars>
          <dgm:bulletEnabled val="1"/>
        </dgm:presLayoutVars>
      </dgm:prSet>
      <dgm:spPr/>
    </dgm:pt>
    <dgm:pt modelId="{88FBD07B-AA5D-45D4-B450-3A3304B23261}" type="pres">
      <dgm:prSet presAssocID="{69D4EE7A-D4D8-45B9-8BC9-2924DD45C4EC}" presName="sibTrans" presStyleCnt="0"/>
      <dgm:spPr/>
    </dgm:pt>
    <dgm:pt modelId="{CBE0C316-F12A-4804-8DE2-E96E94B00D53}" type="pres">
      <dgm:prSet presAssocID="{EF8C4FA0-D90C-4057-BB22-EDC67F103B43}" presName="node" presStyleLbl="node1" presStyleIdx="2" presStyleCnt="6">
        <dgm:presLayoutVars>
          <dgm:bulletEnabled val="1"/>
        </dgm:presLayoutVars>
      </dgm:prSet>
      <dgm:spPr/>
    </dgm:pt>
    <dgm:pt modelId="{A05D8872-D641-4585-B2BA-3EEC7A1BCBBC}" type="pres">
      <dgm:prSet presAssocID="{780BCFAC-0732-448A-9E2B-34082F300A38}" presName="sibTrans" presStyleCnt="0"/>
      <dgm:spPr/>
    </dgm:pt>
    <dgm:pt modelId="{17F1BC78-8B9B-44A6-A1EE-38EF9184334A}" type="pres">
      <dgm:prSet presAssocID="{AF56CE36-3F70-4350-A0C7-A483D4CD4E04}" presName="node" presStyleLbl="node1" presStyleIdx="3" presStyleCnt="6">
        <dgm:presLayoutVars>
          <dgm:bulletEnabled val="1"/>
        </dgm:presLayoutVars>
      </dgm:prSet>
      <dgm:spPr/>
    </dgm:pt>
    <dgm:pt modelId="{17B9EED3-2776-46C8-9EEE-71F1EE30FA26}" type="pres">
      <dgm:prSet presAssocID="{77880CA9-6E0D-4338-B7AF-32C2099D78E9}" presName="sibTrans" presStyleCnt="0"/>
      <dgm:spPr/>
    </dgm:pt>
    <dgm:pt modelId="{3F8FCFF4-ECD2-407F-9E76-C634EDB20C84}" type="pres">
      <dgm:prSet presAssocID="{B21DD7FF-0837-49E1-B37C-BABCBC94EBCD}" presName="node" presStyleLbl="node1" presStyleIdx="4" presStyleCnt="6">
        <dgm:presLayoutVars>
          <dgm:bulletEnabled val="1"/>
        </dgm:presLayoutVars>
      </dgm:prSet>
      <dgm:spPr/>
    </dgm:pt>
    <dgm:pt modelId="{4CA0D6A8-F64C-4D33-9351-05496A747561}" type="pres">
      <dgm:prSet presAssocID="{C3781F7C-201C-40D5-9E33-0B5E65EF6FAA}" presName="sibTrans" presStyleCnt="0"/>
      <dgm:spPr/>
    </dgm:pt>
    <dgm:pt modelId="{6F200122-3D1D-44F4-A1B4-D0B7250CC341}" type="pres">
      <dgm:prSet presAssocID="{3952B64E-CABB-4D0B-BE98-F8F7BA599A0A}" presName="node" presStyleLbl="node1" presStyleIdx="5" presStyleCnt="6">
        <dgm:presLayoutVars>
          <dgm:bulletEnabled val="1"/>
        </dgm:presLayoutVars>
      </dgm:prSet>
      <dgm:spPr/>
    </dgm:pt>
  </dgm:ptLst>
  <dgm:cxnLst>
    <dgm:cxn modelId="{7CEFC01C-3B60-4CE2-8D36-6CE57C6FCDF9}" srcId="{34ABE068-8EA5-4DC3-A7C3-0C869B7A18C8}" destId="{A4347F4A-A9F7-4105-8D41-6E9906C31BA8}" srcOrd="1" destOrd="0" parTransId="{72E36DF0-F331-446B-A072-08A0A87B1947}" sibTransId="{69D4EE7A-D4D8-45B9-8BC9-2924DD45C4EC}"/>
    <dgm:cxn modelId="{8B926223-91CA-4C95-BEF4-3CAB026DD4D1}" type="presOf" srcId="{EF8C4FA0-D90C-4057-BB22-EDC67F103B43}" destId="{CBE0C316-F12A-4804-8DE2-E96E94B00D53}" srcOrd="0" destOrd="0" presId="urn:microsoft.com/office/officeart/2005/8/layout/default"/>
    <dgm:cxn modelId="{32A38324-739B-4891-AD7D-62453DD8195B}" type="presOf" srcId="{3952B64E-CABB-4D0B-BE98-F8F7BA599A0A}" destId="{6F200122-3D1D-44F4-A1B4-D0B7250CC341}" srcOrd="0" destOrd="0" presId="urn:microsoft.com/office/officeart/2005/8/layout/default"/>
    <dgm:cxn modelId="{0D829C2F-3567-4DA5-A762-885B97302053}" type="presOf" srcId="{34ABE068-8EA5-4DC3-A7C3-0C869B7A18C8}" destId="{8E7235BD-3D8E-46E2-8399-214948A8389A}" srcOrd="0" destOrd="0" presId="urn:microsoft.com/office/officeart/2005/8/layout/default"/>
    <dgm:cxn modelId="{03D14732-68C8-4855-BE3F-3BE876293206}" srcId="{34ABE068-8EA5-4DC3-A7C3-0C869B7A18C8}" destId="{EF8C4FA0-D90C-4057-BB22-EDC67F103B43}" srcOrd="2" destOrd="0" parTransId="{0FE5CD3C-D69F-45BE-BEA8-64E48405B2E2}" sibTransId="{780BCFAC-0732-448A-9E2B-34082F300A38}"/>
    <dgm:cxn modelId="{A4C37C36-E618-4A8C-B842-80E1DD7FB4BE}" srcId="{34ABE068-8EA5-4DC3-A7C3-0C869B7A18C8}" destId="{3952B64E-CABB-4D0B-BE98-F8F7BA599A0A}" srcOrd="5" destOrd="0" parTransId="{B1FD3D1F-6CF9-4F56-8B17-3CDFD153485D}" sibTransId="{70961A12-382C-4E52-AF3E-06AC082E4556}"/>
    <dgm:cxn modelId="{7E067364-A9D5-4BEB-B5A8-931C0B386B0C}" type="presOf" srcId="{AF56CE36-3F70-4350-A0C7-A483D4CD4E04}" destId="{17F1BC78-8B9B-44A6-A1EE-38EF9184334A}" srcOrd="0" destOrd="0" presId="urn:microsoft.com/office/officeart/2005/8/layout/default"/>
    <dgm:cxn modelId="{557A4B6C-7EE5-4A0B-8E4A-F510AFB3B57F}" srcId="{34ABE068-8EA5-4DC3-A7C3-0C869B7A18C8}" destId="{B21DD7FF-0837-49E1-B37C-BABCBC94EBCD}" srcOrd="4" destOrd="0" parTransId="{24F62B1A-FEC1-49DD-B4D9-FCAFBD6C6ED2}" sibTransId="{C3781F7C-201C-40D5-9E33-0B5E65EF6FAA}"/>
    <dgm:cxn modelId="{F6F2B97A-9683-4F6B-B193-E60B3B9AE6FF}" srcId="{34ABE068-8EA5-4DC3-A7C3-0C869B7A18C8}" destId="{AF56CE36-3F70-4350-A0C7-A483D4CD4E04}" srcOrd="3" destOrd="0" parTransId="{56CF7A14-89C2-4212-B552-1B610BCB6119}" sibTransId="{77880CA9-6E0D-4338-B7AF-32C2099D78E9}"/>
    <dgm:cxn modelId="{44760C82-21B2-4327-9915-CAF8C991C84E}" type="presOf" srcId="{A4347F4A-A9F7-4105-8D41-6E9906C31BA8}" destId="{2C74F46C-AE2A-471A-A328-490468FF492B}" srcOrd="0" destOrd="0" presId="urn:microsoft.com/office/officeart/2005/8/layout/default"/>
    <dgm:cxn modelId="{75C624B1-C0AE-4B9A-B326-B6585773D84B}" srcId="{34ABE068-8EA5-4DC3-A7C3-0C869B7A18C8}" destId="{078A2A09-104A-4C51-AAC7-A779F766629D}" srcOrd="0" destOrd="0" parTransId="{DFA64D26-7A73-4CB6-9F08-DE40DCB9E0C9}" sibTransId="{D4CA4A50-4B42-4EAA-B709-C5E7739EBCA0}"/>
    <dgm:cxn modelId="{1E6719C4-B66C-4D61-8E59-54961BF43988}" type="presOf" srcId="{078A2A09-104A-4C51-AAC7-A779F766629D}" destId="{EF1B15C5-95C5-474E-8E64-1862D6735A9B}" srcOrd="0" destOrd="0" presId="urn:microsoft.com/office/officeart/2005/8/layout/default"/>
    <dgm:cxn modelId="{F91C35E5-AD94-4D47-853E-2410E7A6D8C8}" type="presOf" srcId="{B21DD7FF-0837-49E1-B37C-BABCBC94EBCD}" destId="{3F8FCFF4-ECD2-407F-9E76-C634EDB20C84}" srcOrd="0" destOrd="0" presId="urn:microsoft.com/office/officeart/2005/8/layout/default"/>
    <dgm:cxn modelId="{D53D657F-F4D1-4D38-8392-DCF62A46D0EF}" type="presParOf" srcId="{8E7235BD-3D8E-46E2-8399-214948A8389A}" destId="{EF1B15C5-95C5-474E-8E64-1862D6735A9B}" srcOrd="0" destOrd="0" presId="urn:microsoft.com/office/officeart/2005/8/layout/default"/>
    <dgm:cxn modelId="{CDA9E26A-E470-4FDA-9BDF-0F55D7F6E381}" type="presParOf" srcId="{8E7235BD-3D8E-46E2-8399-214948A8389A}" destId="{A42FC4A1-20A4-47C8-B4D5-2D7616AB4CAC}" srcOrd="1" destOrd="0" presId="urn:microsoft.com/office/officeart/2005/8/layout/default"/>
    <dgm:cxn modelId="{2E4472B1-21A0-4C60-B8F1-375A505E4060}" type="presParOf" srcId="{8E7235BD-3D8E-46E2-8399-214948A8389A}" destId="{2C74F46C-AE2A-471A-A328-490468FF492B}" srcOrd="2" destOrd="0" presId="urn:microsoft.com/office/officeart/2005/8/layout/default"/>
    <dgm:cxn modelId="{21193ADE-7C98-4F1B-AE34-53B8E5E60547}" type="presParOf" srcId="{8E7235BD-3D8E-46E2-8399-214948A8389A}" destId="{88FBD07B-AA5D-45D4-B450-3A3304B23261}" srcOrd="3" destOrd="0" presId="urn:microsoft.com/office/officeart/2005/8/layout/default"/>
    <dgm:cxn modelId="{E5F89BAF-B997-47F2-8E4D-A28E79D860DE}" type="presParOf" srcId="{8E7235BD-3D8E-46E2-8399-214948A8389A}" destId="{CBE0C316-F12A-4804-8DE2-E96E94B00D53}" srcOrd="4" destOrd="0" presId="urn:microsoft.com/office/officeart/2005/8/layout/default"/>
    <dgm:cxn modelId="{CE2A2EB5-7185-4EAA-8E31-BDCC8EEEF7CA}" type="presParOf" srcId="{8E7235BD-3D8E-46E2-8399-214948A8389A}" destId="{A05D8872-D641-4585-B2BA-3EEC7A1BCBBC}" srcOrd="5" destOrd="0" presId="urn:microsoft.com/office/officeart/2005/8/layout/default"/>
    <dgm:cxn modelId="{3A056EDC-6040-43E3-A091-BC63891CD416}" type="presParOf" srcId="{8E7235BD-3D8E-46E2-8399-214948A8389A}" destId="{17F1BC78-8B9B-44A6-A1EE-38EF9184334A}" srcOrd="6" destOrd="0" presId="urn:microsoft.com/office/officeart/2005/8/layout/default"/>
    <dgm:cxn modelId="{F0737EA4-135B-4330-A3BA-261849DE2F1B}" type="presParOf" srcId="{8E7235BD-3D8E-46E2-8399-214948A8389A}" destId="{17B9EED3-2776-46C8-9EEE-71F1EE30FA26}" srcOrd="7" destOrd="0" presId="urn:microsoft.com/office/officeart/2005/8/layout/default"/>
    <dgm:cxn modelId="{D5A46FE7-E408-4A60-97BF-A5EEE3FE6698}" type="presParOf" srcId="{8E7235BD-3D8E-46E2-8399-214948A8389A}" destId="{3F8FCFF4-ECD2-407F-9E76-C634EDB20C84}" srcOrd="8" destOrd="0" presId="urn:microsoft.com/office/officeart/2005/8/layout/default"/>
    <dgm:cxn modelId="{9552BB47-0694-4C96-BFB4-7245850FA3DB}" type="presParOf" srcId="{8E7235BD-3D8E-46E2-8399-214948A8389A}" destId="{4CA0D6A8-F64C-4D33-9351-05496A747561}" srcOrd="9" destOrd="0" presId="urn:microsoft.com/office/officeart/2005/8/layout/default"/>
    <dgm:cxn modelId="{4D22AD8B-E8CF-4D0F-9C19-81BE5E40E2F1}" type="presParOf" srcId="{8E7235BD-3D8E-46E2-8399-214948A8389A}" destId="{6F200122-3D1D-44F4-A1B4-D0B7250CC34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E2C3DF-5250-4CAE-B952-C59677AC680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D50FF23-2D87-4596-BE07-635CEC89E904}">
      <dgm:prSet/>
      <dgm:spPr/>
      <dgm:t>
        <a:bodyPr/>
        <a:lstStyle/>
        <a:p>
          <a:r>
            <a:rPr lang="en-US"/>
            <a:t>Pick one of the questions to debrief a lesson and take time to discuss a lesson that has been taught in your classroom (by the mentor teacher or by the teacher candidate.) </a:t>
          </a:r>
        </a:p>
      </dgm:t>
    </dgm:pt>
    <dgm:pt modelId="{608B0B37-9CD9-4ECF-AF71-9ABCE807D19D}" type="parTrans" cxnId="{BD650CC6-383E-40D4-8C62-A8C1746710F6}">
      <dgm:prSet/>
      <dgm:spPr/>
      <dgm:t>
        <a:bodyPr/>
        <a:lstStyle/>
        <a:p>
          <a:endParaRPr lang="en-US"/>
        </a:p>
      </dgm:t>
    </dgm:pt>
    <dgm:pt modelId="{5D163877-CFA9-4CC8-8D0C-FD60D78A3950}" type="sibTrans" cxnId="{BD650CC6-383E-40D4-8C62-A8C1746710F6}">
      <dgm:prSet/>
      <dgm:spPr/>
      <dgm:t>
        <a:bodyPr/>
        <a:lstStyle/>
        <a:p>
          <a:endParaRPr lang="en-US"/>
        </a:p>
      </dgm:t>
    </dgm:pt>
    <dgm:pt modelId="{9F9C80FE-6443-4DC9-BE8F-0D45E569B5E5}">
      <dgm:prSet/>
      <dgm:spPr/>
      <dgm:t>
        <a:bodyPr/>
        <a:lstStyle/>
        <a:p>
          <a:r>
            <a:rPr lang="en-US" dirty="0"/>
            <a:t>Notice how a reflection can be different in a co-teaching model vs. a simple self-reflection. </a:t>
          </a:r>
        </a:p>
      </dgm:t>
    </dgm:pt>
    <dgm:pt modelId="{08A90C25-DE9D-4C10-B78A-BF9B2C22DBB0}" type="parTrans" cxnId="{A9EA4202-E717-47C7-A98A-E084BD2415B1}">
      <dgm:prSet/>
      <dgm:spPr/>
      <dgm:t>
        <a:bodyPr/>
        <a:lstStyle/>
        <a:p>
          <a:endParaRPr lang="en-US"/>
        </a:p>
      </dgm:t>
    </dgm:pt>
    <dgm:pt modelId="{D491F631-ABFF-410B-886F-77CF3B016DA4}" type="sibTrans" cxnId="{A9EA4202-E717-47C7-A98A-E084BD2415B1}">
      <dgm:prSet/>
      <dgm:spPr/>
      <dgm:t>
        <a:bodyPr/>
        <a:lstStyle/>
        <a:p>
          <a:endParaRPr lang="en-US"/>
        </a:p>
      </dgm:t>
    </dgm:pt>
    <dgm:pt modelId="{F025A873-0368-4A61-A1C5-204E7E2E53D4}" type="pres">
      <dgm:prSet presAssocID="{42E2C3DF-5250-4CAE-B952-C59677AC6805}" presName="linear" presStyleCnt="0">
        <dgm:presLayoutVars>
          <dgm:animLvl val="lvl"/>
          <dgm:resizeHandles val="exact"/>
        </dgm:presLayoutVars>
      </dgm:prSet>
      <dgm:spPr/>
    </dgm:pt>
    <dgm:pt modelId="{FE454ECB-FA68-4D92-BE37-500A098CB3FF}" type="pres">
      <dgm:prSet presAssocID="{1D50FF23-2D87-4596-BE07-635CEC89E904}" presName="parentText" presStyleLbl="node1" presStyleIdx="0" presStyleCnt="2">
        <dgm:presLayoutVars>
          <dgm:chMax val="0"/>
          <dgm:bulletEnabled val="1"/>
        </dgm:presLayoutVars>
      </dgm:prSet>
      <dgm:spPr/>
    </dgm:pt>
    <dgm:pt modelId="{8C498735-AEF7-42F9-AAD4-D5EBEEBFD65F}" type="pres">
      <dgm:prSet presAssocID="{5D163877-CFA9-4CC8-8D0C-FD60D78A3950}" presName="spacer" presStyleCnt="0"/>
      <dgm:spPr/>
    </dgm:pt>
    <dgm:pt modelId="{E8F58714-2607-4716-BCA7-31B9C539FE19}" type="pres">
      <dgm:prSet presAssocID="{9F9C80FE-6443-4DC9-BE8F-0D45E569B5E5}" presName="parentText" presStyleLbl="node1" presStyleIdx="1" presStyleCnt="2">
        <dgm:presLayoutVars>
          <dgm:chMax val="0"/>
          <dgm:bulletEnabled val="1"/>
        </dgm:presLayoutVars>
      </dgm:prSet>
      <dgm:spPr/>
    </dgm:pt>
  </dgm:ptLst>
  <dgm:cxnLst>
    <dgm:cxn modelId="{A9EA4202-E717-47C7-A98A-E084BD2415B1}" srcId="{42E2C3DF-5250-4CAE-B952-C59677AC6805}" destId="{9F9C80FE-6443-4DC9-BE8F-0D45E569B5E5}" srcOrd="1" destOrd="0" parTransId="{08A90C25-DE9D-4C10-B78A-BF9B2C22DBB0}" sibTransId="{D491F631-ABFF-410B-886F-77CF3B016DA4}"/>
    <dgm:cxn modelId="{579E543D-7C97-42F2-BE7B-05EA8E997F99}" type="presOf" srcId="{9F9C80FE-6443-4DC9-BE8F-0D45E569B5E5}" destId="{E8F58714-2607-4716-BCA7-31B9C539FE19}" srcOrd="0" destOrd="0" presId="urn:microsoft.com/office/officeart/2005/8/layout/vList2"/>
    <dgm:cxn modelId="{F87B7C59-96CB-4CB4-A58B-CFB08F0394DB}" type="presOf" srcId="{1D50FF23-2D87-4596-BE07-635CEC89E904}" destId="{FE454ECB-FA68-4D92-BE37-500A098CB3FF}" srcOrd="0" destOrd="0" presId="urn:microsoft.com/office/officeart/2005/8/layout/vList2"/>
    <dgm:cxn modelId="{BD650CC6-383E-40D4-8C62-A8C1746710F6}" srcId="{42E2C3DF-5250-4CAE-B952-C59677AC6805}" destId="{1D50FF23-2D87-4596-BE07-635CEC89E904}" srcOrd="0" destOrd="0" parTransId="{608B0B37-9CD9-4ECF-AF71-9ABCE807D19D}" sibTransId="{5D163877-CFA9-4CC8-8D0C-FD60D78A3950}"/>
    <dgm:cxn modelId="{564660CD-0312-4E13-8AD5-7B45A924594E}" type="presOf" srcId="{42E2C3DF-5250-4CAE-B952-C59677AC6805}" destId="{F025A873-0368-4A61-A1C5-204E7E2E53D4}" srcOrd="0" destOrd="0" presId="urn:microsoft.com/office/officeart/2005/8/layout/vList2"/>
    <dgm:cxn modelId="{4186B56D-DDB4-4AAB-A6E2-8EC87F25151B}" type="presParOf" srcId="{F025A873-0368-4A61-A1C5-204E7E2E53D4}" destId="{FE454ECB-FA68-4D92-BE37-500A098CB3FF}" srcOrd="0" destOrd="0" presId="urn:microsoft.com/office/officeart/2005/8/layout/vList2"/>
    <dgm:cxn modelId="{1562D1B3-2234-485B-8F60-DC79A14445B1}" type="presParOf" srcId="{F025A873-0368-4A61-A1C5-204E7E2E53D4}" destId="{8C498735-AEF7-42F9-AAD4-D5EBEEBFD65F}" srcOrd="1" destOrd="0" presId="urn:microsoft.com/office/officeart/2005/8/layout/vList2"/>
    <dgm:cxn modelId="{8EBF5AFF-BC37-4F53-BF6B-853405D36694}" type="presParOf" srcId="{F025A873-0368-4A61-A1C5-204E7E2E53D4}" destId="{E8F58714-2607-4716-BCA7-31B9C539FE1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04D53-71B0-40E6-B3C5-B329C53AA3C1}">
      <dsp:nvSpPr>
        <dsp:cNvPr id="0" name=""/>
        <dsp:cNvSpPr/>
      </dsp:nvSpPr>
      <dsp:spPr>
        <a:xfrm>
          <a:off x="0" y="437566"/>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8BE281-4AD5-4A61-9268-F1CCD5D4DF30}">
      <dsp:nvSpPr>
        <dsp:cNvPr id="0" name=""/>
        <dsp:cNvSpPr/>
      </dsp:nvSpPr>
      <dsp:spPr>
        <a:xfrm>
          <a:off x="300037" y="722602"/>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Introductions in Breakout Rooms #1 </a:t>
          </a:r>
        </a:p>
      </dsp:txBody>
      <dsp:txXfrm>
        <a:off x="350259" y="772824"/>
        <a:ext cx="2599892" cy="1614269"/>
      </dsp:txXfrm>
    </dsp:sp>
    <dsp:sp modelId="{B12A2482-3E88-4F67-B4AB-66516739FE46}">
      <dsp:nvSpPr>
        <dsp:cNvPr id="0" name=""/>
        <dsp:cNvSpPr/>
      </dsp:nvSpPr>
      <dsp:spPr>
        <a:xfrm>
          <a:off x="3269600" y="458109"/>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965983-F676-4286-BB35-A0012D83ECF5}">
      <dsp:nvSpPr>
        <dsp:cNvPr id="0" name=""/>
        <dsp:cNvSpPr/>
      </dsp:nvSpPr>
      <dsp:spPr>
        <a:xfrm>
          <a:off x="3569638" y="743144"/>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100000"/>
            </a:lnSpc>
            <a:spcBef>
              <a:spcPct val="0"/>
            </a:spcBef>
            <a:spcAft>
              <a:spcPts val="0"/>
            </a:spcAft>
            <a:buNone/>
          </a:pPr>
          <a:r>
            <a:rPr lang="en-US" sz="3400" kern="1200" dirty="0"/>
            <a:t>Co-Teaching </a:t>
          </a:r>
        </a:p>
        <a:p>
          <a:pPr marL="0" lvl="0" indent="0" algn="ctr" defTabSz="1511300">
            <a:lnSpc>
              <a:spcPct val="100000"/>
            </a:lnSpc>
            <a:spcBef>
              <a:spcPct val="0"/>
            </a:spcBef>
            <a:spcAft>
              <a:spcPts val="0"/>
            </a:spcAft>
            <a:buNone/>
          </a:pPr>
          <a:r>
            <a:rPr lang="en-US" sz="3400" kern="1200" dirty="0"/>
            <a:t>Breakout Rooms #2</a:t>
          </a:r>
        </a:p>
      </dsp:txBody>
      <dsp:txXfrm>
        <a:off x="3619860" y="793366"/>
        <a:ext cx="2599892" cy="1614269"/>
      </dsp:txXfrm>
    </dsp:sp>
    <dsp:sp modelId="{6CAB36FF-7170-45B2-935A-5F146179A6BB}">
      <dsp:nvSpPr>
        <dsp:cNvPr id="0" name=""/>
        <dsp:cNvSpPr/>
      </dsp:nvSpPr>
      <dsp:spPr>
        <a:xfrm>
          <a:off x="6600822" y="437566"/>
          <a:ext cx="2700336" cy="171471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1B6D0-B5F5-4A45-AFE1-F9A8E61D2137}">
      <dsp:nvSpPr>
        <dsp:cNvPr id="0" name=""/>
        <dsp:cNvSpPr/>
      </dsp:nvSpPr>
      <dsp:spPr>
        <a:xfrm>
          <a:off x="6900860" y="722602"/>
          <a:ext cx="2700336" cy="171471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Co-Reflecting Breakout Rooms #3</a:t>
          </a:r>
        </a:p>
      </dsp:txBody>
      <dsp:txXfrm>
        <a:off x="6951082" y="772824"/>
        <a:ext cx="2599892" cy="1614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2DBC0-0858-461F-B6B2-95BA491760DD}">
      <dsp:nvSpPr>
        <dsp:cNvPr id="0" name=""/>
        <dsp:cNvSpPr/>
      </dsp:nvSpPr>
      <dsp:spPr>
        <a:xfrm>
          <a:off x="486323" y="590797"/>
          <a:ext cx="794179" cy="794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1CA90C-A910-47F0-A1C3-FA194607CCE7}">
      <dsp:nvSpPr>
        <dsp:cNvPr id="0" name=""/>
        <dsp:cNvSpPr/>
      </dsp:nvSpPr>
      <dsp:spPr>
        <a:xfrm>
          <a:off x="991"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What content to teach </a:t>
          </a:r>
        </a:p>
      </dsp:txBody>
      <dsp:txXfrm>
        <a:off x="991" y="1697785"/>
        <a:ext cx="1764843" cy="705937"/>
      </dsp:txXfrm>
    </dsp:sp>
    <dsp:sp modelId="{E6110BFB-B112-43F0-99DD-6273AC2BF95A}">
      <dsp:nvSpPr>
        <dsp:cNvPr id="0" name=""/>
        <dsp:cNvSpPr/>
      </dsp:nvSpPr>
      <dsp:spPr>
        <a:xfrm>
          <a:off x="2560014" y="590797"/>
          <a:ext cx="794179" cy="794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971B71-C914-4568-BBB4-F45929B438FD}">
      <dsp:nvSpPr>
        <dsp:cNvPr id="0" name=""/>
        <dsp:cNvSpPr/>
      </dsp:nvSpPr>
      <dsp:spPr>
        <a:xfrm>
          <a:off x="2074682"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What co-teaching strategies to use </a:t>
          </a:r>
        </a:p>
      </dsp:txBody>
      <dsp:txXfrm>
        <a:off x="2074682" y="1697785"/>
        <a:ext cx="1764843" cy="705937"/>
      </dsp:txXfrm>
    </dsp:sp>
    <dsp:sp modelId="{B07C26B0-1D64-4528-B1F9-FBA4039517AC}">
      <dsp:nvSpPr>
        <dsp:cNvPr id="0" name=""/>
        <dsp:cNvSpPr/>
      </dsp:nvSpPr>
      <dsp:spPr>
        <a:xfrm>
          <a:off x="4633706" y="590797"/>
          <a:ext cx="794179" cy="794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31C3E1-B9DF-4670-AA28-70D5912909ED}">
      <dsp:nvSpPr>
        <dsp:cNvPr id="0" name=""/>
        <dsp:cNvSpPr/>
      </dsp:nvSpPr>
      <dsp:spPr>
        <a:xfrm>
          <a:off x="4148374" y="1697785"/>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Who will lead different parts of the lesson </a:t>
          </a:r>
        </a:p>
      </dsp:txBody>
      <dsp:txXfrm>
        <a:off x="4148374" y="1697785"/>
        <a:ext cx="1764843" cy="705937"/>
      </dsp:txXfrm>
    </dsp:sp>
    <dsp:sp modelId="{55CEAEA7-781F-4D64-9C82-7441449FC1AA}">
      <dsp:nvSpPr>
        <dsp:cNvPr id="0" name=""/>
        <dsp:cNvSpPr/>
      </dsp:nvSpPr>
      <dsp:spPr>
        <a:xfrm>
          <a:off x="1523168" y="2844933"/>
          <a:ext cx="794179" cy="794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238907-0AF9-436F-AC99-34D87DAB160B}">
      <dsp:nvSpPr>
        <dsp:cNvPr id="0" name=""/>
        <dsp:cNvSpPr/>
      </dsp:nvSpPr>
      <dsp:spPr>
        <a:xfrm>
          <a:off x="1037836" y="3951922"/>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How to assess student learning </a:t>
          </a:r>
        </a:p>
      </dsp:txBody>
      <dsp:txXfrm>
        <a:off x="1037836" y="3951922"/>
        <a:ext cx="1764843" cy="705937"/>
      </dsp:txXfrm>
    </dsp:sp>
    <dsp:sp modelId="{C714E945-B366-45EB-B102-550ACAA687B5}">
      <dsp:nvSpPr>
        <dsp:cNvPr id="0" name=""/>
        <dsp:cNvSpPr/>
      </dsp:nvSpPr>
      <dsp:spPr>
        <a:xfrm>
          <a:off x="3596860" y="2844933"/>
          <a:ext cx="794179" cy="794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F66E31-23A5-44E9-B97F-E1EF1ACC7E33}">
      <dsp:nvSpPr>
        <dsp:cNvPr id="0" name=""/>
        <dsp:cNvSpPr/>
      </dsp:nvSpPr>
      <dsp:spPr>
        <a:xfrm>
          <a:off x="3111528" y="3951922"/>
          <a:ext cx="1764843" cy="705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Materials and resources </a:t>
          </a:r>
        </a:p>
      </dsp:txBody>
      <dsp:txXfrm>
        <a:off x="3111528" y="3951922"/>
        <a:ext cx="1764843" cy="705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CEB3E-7CCC-4437-B422-5471B3472EA1}">
      <dsp:nvSpPr>
        <dsp:cNvPr id="0" name=""/>
        <dsp:cNvSpPr/>
      </dsp:nvSpPr>
      <dsp:spPr>
        <a:xfrm>
          <a:off x="3275874" y="581345"/>
          <a:ext cx="449225" cy="91440"/>
        </a:xfrm>
        <a:custGeom>
          <a:avLst/>
          <a:gdLst/>
          <a:ahLst/>
          <a:cxnLst/>
          <a:rect l="0" t="0" r="0" b="0"/>
          <a:pathLst>
            <a:path>
              <a:moveTo>
                <a:pt x="0" y="45720"/>
              </a:moveTo>
              <a:lnTo>
                <a:pt x="150764" y="45719"/>
              </a:lnTo>
            </a:path>
            <a:path>
              <a:moveTo>
                <a:pt x="298460" y="45719"/>
              </a:moveTo>
              <a:lnTo>
                <a:pt x="44922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a:off x="3426638" y="496388"/>
        <a:ext cx="147696" cy="261354"/>
      </dsp:txXfrm>
    </dsp:sp>
    <dsp:sp modelId="{C4457470-7C92-49A1-81EC-E29C10302B34}">
      <dsp:nvSpPr>
        <dsp:cNvPr id="0" name=""/>
        <dsp:cNvSpPr/>
      </dsp:nvSpPr>
      <dsp:spPr>
        <a:xfrm>
          <a:off x="1191476" y="1206"/>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066800">
            <a:lnSpc>
              <a:spcPct val="90000"/>
            </a:lnSpc>
            <a:spcBef>
              <a:spcPct val="0"/>
            </a:spcBef>
            <a:spcAft>
              <a:spcPct val="35000"/>
            </a:spcAft>
            <a:buNone/>
          </a:pPr>
          <a:r>
            <a:rPr lang="en-US" sz="2400" kern="1200"/>
            <a:t>Share leadership in the classroom </a:t>
          </a:r>
        </a:p>
      </dsp:txBody>
      <dsp:txXfrm>
        <a:off x="1191476" y="1206"/>
        <a:ext cx="2086197" cy="1251718"/>
      </dsp:txXfrm>
    </dsp:sp>
    <dsp:sp modelId="{4998DA3A-E133-476B-B28C-7564661A493B}">
      <dsp:nvSpPr>
        <dsp:cNvPr id="0" name=""/>
        <dsp:cNvSpPr/>
      </dsp:nvSpPr>
      <dsp:spPr>
        <a:xfrm>
          <a:off x="5841897" y="581345"/>
          <a:ext cx="449225" cy="91440"/>
        </a:xfrm>
        <a:custGeom>
          <a:avLst/>
          <a:gdLst/>
          <a:ahLst/>
          <a:cxnLst/>
          <a:rect l="0" t="0" r="0" b="0"/>
          <a:pathLst>
            <a:path>
              <a:moveTo>
                <a:pt x="0" y="45720"/>
              </a:moveTo>
              <a:lnTo>
                <a:pt x="150764" y="45719"/>
              </a:lnTo>
            </a:path>
            <a:path>
              <a:moveTo>
                <a:pt x="298460" y="45719"/>
              </a:moveTo>
              <a:lnTo>
                <a:pt x="44922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a:off x="5992661" y="496388"/>
        <a:ext cx="147696" cy="261354"/>
      </dsp:txXfrm>
    </dsp:sp>
    <dsp:sp modelId="{A42CD973-39D6-40A6-AFAF-8927B55C3707}">
      <dsp:nvSpPr>
        <dsp:cNvPr id="0" name=""/>
        <dsp:cNvSpPr/>
      </dsp:nvSpPr>
      <dsp:spPr>
        <a:xfrm>
          <a:off x="3757499" y="1206"/>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111250">
            <a:lnSpc>
              <a:spcPct val="90000"/>
            </a:lnSpc>
            <a:spcBef>
              <a:spcPct val="0"/>
            </a:spcBef>
            <a:spcAft>
              <a:spcPct val="35000"/>
            </a:spcAft>
            <a:buNone/>
          </a:pPr>
          <a:r>
            <a:rPr lang="en-US" sz="2500" kern="1200"/>
            <a:t>Work with all students  </a:t>
          </a:r>
        </a:p>
      </dsp:txBody>
      <dsp:txXfrm>
        <a:off x="3757499" y="1206"/>
        <a:ext cx="2086197" cy="1251718"/>
      </dsp:txXfrm>
    </dsp:sp>
    <dsp:sp modelId="{311ACBD8-3BAA-452F-BBC7-28AABCDC7FF1}">
      <dsp:nvSpPr>
        <dsp:cNvPr id="0" name=""/>
        <dsp:cNvSpPr/>
      </dsp:nvSpPr>
      <dsp:spPr>
        <a:xfrm>
          <a:off x="2234575" y="1251124"/>
          <a:ext cx="5132046" cy="449225"/>
        </a:xfrm>
        <a:custGeom>
          <a:avLst/>
          <a:gdLst/>
          <a:ahLst/>
          <a:cxnLst/>
          <a:rect l="0" t="0" r="0" b="0"/>
          <a:pathLst>
            <a:path>
              <a:moveTo>
                <a:pt x="5132046" y="0"/>
              </a:moveTo>
              <a:lnTo>
                <a:pt x="5132046" y="241712"/>
              </a:lnTo>
              <a:lnTo>
                <a:pt x="0" y="241712"/>
              </a:lnTo>
              <a:lnTo>
                <a:pt x="0" y="44922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a:off x="4671737" y="1345060"/>
        <a:ext cx="257721" cy="261354"/>
      </dsp:txXfrm>
    </dsp:sp>
    <dsp:sp modelId="{AE523146-A52F-4B89-AC21-F590025F7B59}">
      <dsp:nvSpPr>
        <dsp:cNvPr id="0" name=""/>
        <dsp:cNvSpPr/>
      </dsp:nvSpPr>
      <dsp:spPr>
        <a:xfrm>
          <a:off x="6323522" y="1206"/>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111250">
            <a:lnSpc>
              <a:spcPct val="90000"/>
            </a:lnSpc>
            <a:spcBef>
              <a:spcPct val="0"/>
            </a:spcBef>
            <a:spcAft>
              <a:spcPct val="35000"/>
            </a:spcAft>
            <a:buNone/>
          </a:pPr>
          <a:r>
            <a:rPr lang="en-US" sz="2500" kern="1200"/>
            <a:t>Use a variety of co-teaching approaches </a:t>
          </a:r>
        </a:p>
      </dsp:txBody>
      <dsp:txXfrm>
        <a:off x="6323522" y="1206"/>
        <a:ext cx="2086197" cy="1251718"/>
      </dsp:txXfrm>
    </dsp:sp>
    <dsp:sp modelId="{D6C8A130-51BE-47E6-9FA8-4AE967111A5B}">
      <dsp:nvSpPr>
        <dsp:cNvPr id="0" name=""/>
        <dsp:cNvSpPr/>
      </dsp:nvSpPr>
      <dsp:spPr>
        <a:xfrm>
          <a:off x="3275874" y="2312889"/>
          <a:ext cx="449225" cy="91440"/>
        </a:xfrm>
        <a:custGeom>
          <a:avLst/>
          <a:gdLst/>
          <a:ahLst/>
          <a:cxnLst/>
          <a:rect l="0" t="0" r="0" b="0"/>
          <a:pathLst>
            <a:path>
              <a:moveTo>
                <a:pt x="0" y="45720"/>
              </a:moveTo>
              <a:lnTo>
                <a:pt x="150764" y="45719"/>
              </a:lnTo>
            </a:path>
            <a:path>
              <a:moveTo>
                <a:pt x="298460" y="45719"/>
              </a:moveTo>
              <a:lnTo>
                <a:pt x="44922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4</a:t>
          </a:r>
        </a:p>
      </dsp:txBody>
      <dsp:txXfrm>
        <a:off x="3426638" y="2227932"/>
        <a:ext cx="147696" cy="261354"/>
      </dsp:txXfrm>
    </dsp:sp>
    <dsp:sp modelId="{75936E3B-B057-4671-A033-6E9CCDF9334F}">
      <dsp:nvSpPr>
        <dsp:cNvPr id="0" name=""/>
        <dsp:cNvSpPr/>
      </dsp:nvSpPr>
      <dsp:spPr>
        <a:xfrm>
          <a:off x="1191476" y="1732750"/>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111250">
            <a:lnSpc>
              <a:spcPct val="90000"/>
            </a:lnSpc>
            <a:spcBef>
              <a:spcPct val="0"/>
            </a:spcBef>
            <a:spcAft>
              <a:spcPct val="35000"/>
            </a:spcAft>
            <a:buNone/>
          </a:pPr>
          <a:r>
            <a:rPr lang="en-US" sz="2500" kern="1200"/>
            <a:t>Be seen as equal partners  </a:t>
          </a:r>
        </a:p>
      </dsp:txBody>
      <dsp:txXfrm>
        <a:off x="1191476" y="1732750"/>
        <a:ext cx="2086197" cy="1251718"/>
      </dsp:txXfrm>
    </dsp:sp>
    <dsp:sp modelId="{551FCA05-7F1F-415D-99DE-158A88E545F3}">
      <dsp:nvSpPr>
        <dsp:cNvPr id="0" name=""/>
        <dsp:cNvSpPr/>
      </dsp:nvSpPr>
      <dsp:spPr>
        <a:xfrm>
          <a:off x="5841897" y="2312889"/>
          <a:ext cx="449225" cy="91440"/>
        </a:xfrm>
        <a:custGeom>
          <a:avLst/>
          <a:gdLst/>
          <a:ahLst/>
          <a:cxnLst/>
          <a:rect l="0" t="0" r="0" b="0"/>
          <a:pathLst>
            <a:path>
              <a:moveTo>
                <a:pt x="0" y="45720"/>
              </a:moveTo>
              <a:lnTo>
                <a:pt x="150764" y="45719"/>
              </a:lnTo>
            </a:path>
            <a:path>
              <a:moveTo>
                <a:pt x="298460" y="45719"/>
              </a:moveTo>
              <a:lnTo>
                <a:pt x="44922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a:t>5</a:t>
          </a:r>
        </a:p>
      </dsp:txBody>
      <dsp:txXfrm>
        <a:off x="5992661" y="2227932"/>
        <a:ext cx="147696" cy="261354"/>
      </dsp:txXfrm>
    </dsp:sp>
    <dsp:sp modelId="{3FEF12B3-9B2F-4F09-A32F-EE8F343E3A46}">
      <dsp:nvSpPr>
        <dsp:cNvPr id="0" name=""/>
        <dsp:cNvSpPr/>
      </dsp:nvSpPr>
      <dsp:spPr>
        <a:xfrm>
          <a:off x="3757499" y="1732750"/>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111250">
            <a:lnSpc>
              <a:spcPct val="90000"/>
            </a:lnSpc>
            <a:spcBef>
              <a:spcPct val="0"/>
            </a:spcBef>
            <a:spcAft>
              <a:spcPct val="35000"/>
            </a:spcAft>
            <a:buNone/>
          </a:pPr>
          <a:r>
            <a:rPr lang="en-US" sz="2500" kern="1200"/>
            <a:t>Manage the classroom together </a:t>
          </a:r>
        </a:p>
      </dsp:txBody>
      <dsp:txXfrm>
        <a:off x="3757499" y="1732750"/>
        <a:ext cx="2086197" cy="1251718"/>
      </dsp:txXfrm>
    </dsp:sp>
    <dsp:sp modelId="{BFC8B36A-07C1-48AC-81CB-060FB09277A5}">
      <dsp:nvSpPr>
        <dsp:cNvPr id="0" name=""/>
        <dsp:cNvSpPr/>
      </dsp:nvSpPr>
      <dsp:spPr>
        <a:xfrm>
          <a:off x="6323522" y="1732750"/>
          <a:ext cx="2086197" cy="12517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225" tIns="107304" rIns="102225" bIns="107304" numCol="1" spcCol="1270" anchor="ctr" anchorCtr="0">
          <a:noAutofit/>
        </a:bodyPr>
        <a:lstStyle/>
        <a:p>
          <a:pPr marL="0" lvl="0" indent="0" algn="ctr" defTabSz="1111250">
            <a:lnSpc>
              <a:spcPct val="90000"/>
            </a:lnSpc>
            <a:spcBef>
              <a:spcPct val="0"/>
            </a:spcBef>
            <a:spcAft>
              <a:spcPct val="35000"/>
            </a:spcAft>
            <a:buNone/>
          </a:pPr>
          <a:r>
            <a:rPr lang="en-US" sz="2500" kern="1200"/>
            <a:t>Make changes as needed during a lesson </a:t>
          </a:r>
        </a:p>
      </dsp:txBody>
      <dsp:txXfrm>
        <a:off x="6323522" y="1732750"/>
        <a:ext cx="2086197" cy="12517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B15C5-95C5-474E-8E64-1862D6735A9B}">
      <dsp:nvSpPr>
        <dsp:cNvPr id="0" name=""/>
        <dsp:cNvSpPr/>
      </dsp:nvSpPr>
      <dsp:spPr>
        <a:xfrm>
          <a:off x="48170" y="660"/>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Evidence of underutilization of one of the co-teachers: </a:t>
          </a:r>
        </a:p>
      </dsp:txBody>
      <dsp:txXfrm>
        <a:off x="48170" y="660"/>
        <a:ext cx="2210431" cy="1326259"/>
      </dsp:txXfrm>
    </dsp:sp>
    <dsp:sp modelId="{2C74F46C-AE2A-471A-A328-490468FF492B}">
      <dsp:nvSpPr>
        <dsp:cNvPr id="0" name=""/>
        <dsp:cNvSpPr/>
      </dsp:nvSpPr>
      <dsp:spPr>
        <a:xfrm>
          <a:off x="2479645" y="660"/>
          <a:ext cx="2210431" cy="132625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Hearing the student teacher’s voice rarely or not at all</a:t>
          </a:r>
        </a:p>
      </dsp:txBody>
      <dsp:txXfrm>
        <a:off x="2479645" y="660"/>
        <a:ext cx="2210431" cy="1326259"/>
      </dsp:txXfrm>
    </dsp:sp>
    <dsp:sp modelId="{CBE0C316-F12A-4804-8DE2-E96E94B00D53}">
      <dsp:nvSpPr>
        <dsp:cNvPr id="0" name=""/>
        <dsp:cNvSpPr/>
      </dsp:nvSpPr>
      <dsp:spPr>
        <a:xfrm>
          <a:off x="4911120" y="660"/>
          <a:ext cx="2210431" cy="132625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Seeing the student teacher leaning against a wall for a significant portion of time, waiting for the mentor teacher to finish teaching </a:t>
          </a:r>
        </a:p>
      </dsp:txBody>
      <dsp:txXfrm>
        <a:off x="4911120" y="660"/>
        <a:ext cx="2210431" cy="1326259"/>
      </dsp:txXfrm>
    </dsp:sp>
    <dsp:sp modelId="{17F1BC78-8B9B-44A6-A1EE-38EF9184334A}">
      <dsp:nvSpPr>
        <dsp:cNvPr id="0" name=""/>
        <dsp:cNvSpPr/>
      </dsp:nvSpPr>
      <dsp:spPr>
        <a:xfrm>
          <a:off x="7342595" y="660"/>
          <a:ext cx="2210431" cy="132625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Watching the student teacher wander the aisles, offering minimal cues or supports to individual students who may be struggling</a:t>
          </a:r>
        </a:p>
      </dsp:txBody>
      <dsp:txXfrm>
        <a:off x="7342595" y="660"/>
        <a:ext cx="2210431" cy="1326259"/>
      </dsp:txXfrm>
    </dsp:sp>
    <dsp:sp modelId="{3F8FCFF4-ECD2-407F-9E76-C634EDB20C84}">
      <dsp:nvSpPr>
        <dsp:cNvPr id="0" name=""/>
        <dsp:cNvSpPr/>
      </dsp:nvSpPr>
      <dsp:spPr>
        <a:xfrm>
          <a:off x="2479645" y="1547963"/>
          <a:ext cx="2210431" cy="132625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Failing to note or follow up on needed specially designed instruction for students </a:t>
          </a:r>
        </a:p>
      </dsp:txBody>
      <dsp:txXfrm>
        <a:off x="2479645" y="1547963"/>
        <a:ext cx="2210431" cy="1326259"/>
      </dsp:txXfrm>
    </dsp:sp>
    <dsp:sp modelId="{6F200122-3D1D-44F4-A1B4-D0B7250CC341}">
      <dsp:nvSpPr>
        <dsp:cNvPr id="0" name=""/>
        <dsp:cNvSpPr/>
      </dsp:nvSpPr>
      <dsp:spPr>
        <a:xfrm>
          <a:off x="4911120" y="1547963"/>
          <a:ext cx="2210431" cy="132625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Observing little or no interaction between teachers</a:t>
          </a:r>
        </a:p>
      </dsp:txBody>
      <dsp:txXfrm>
        <a:off x="4911120" y="1547963"/>
        <a:ext cx="2210431" cy="13262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54ECB-FA68-4D92-BE37-500A098CB3FF}">
      <dsp:nvSpPr>
        <dsp:cNvPr id="0" name=""/>
        <dsp:cNvSpPr/>
      </dsp:nvSpPr>
      <dsp:spPr>
        <a:xfrm>
          <a:off x="0" y="124128"/>
          <a:ext cx="5914209" cy="24570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Pick one of the questions to debrief a lesson and take time to discuss a lesson that has been taught in your classroom (by the mentor teacher or by the teacher candidate.) </a:t>
          </a:r>
        </a:p>
      </dsp:txBody>
      <dsp:txXfrm>
        <a:off x="119941" y="244069"/>
        <a:ext cx="5674327" cy="2217118"/>
      </dsp:txXfrm>
    </dsp:sp>
    <dsp:sp modelId="{E8F58714-2607-4716-BCA7-31B9C539FE19}">
      <dsp:nvSpPr>
        <dsp:cNvPr id="0" name=""/>
        <dsp:cNvSpPr/>
      </dsp:nvSpPr>
      <dsp:spPr>
        <a:xfrm>
          <a:off x="0" y="2667528"/>
          <a:ext cx="5914209" cy="2457000"/>
        </a:xfrm>
        <a:prstGeom prst="roundRect">
          <a:avLst/>
        </a:prstGeom>
        <a:blipFill>
          <a:blip xmlns:r="http://schemas.openxmlformats.org/officeDocument/2006/relationships" r:embed="rId1">
            <a:duotone>
              <a:schemeClr val="accent2">
                <a:hueOff val="-1271496"/>
                <a:satOff val="-6463"/>
                <a:lumOff val="-3725"/>
                <a:alphaOff val="0"/>
                <a:shade val="74000"/>
                <a:satMod val="130000"/>
                <a:lumMod val="90000"/>
              </a:schemeClr>
              <a:schemeClr val="accent2">
                <a:hueOff val="-1271496"/>
                <a:satOff val="-6463"/>
                <a:lumOff val="-372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Notice how a reflection can be different in a co-teaching model vs. a simple self-reflection. </a:t>
          </a:r>
        </a:p>
      </dsp:txBody>
      <dsp:txXfrm>
        <a:off x="119941" y="2787469"/>
        <a:ext cx="5674327" cy="22171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1.1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1.69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2.29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1,'0'5,"0"1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2.77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3.10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1T20:26:43.454"/>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CE6E3-8C39-E54E-AAC7-0ED88B177D96}"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94A23-3618-0641-86C3-CF6BBE698328}" type="slidenum">
              <a:rPr lang="en-US" smtClean="0"/>
              <a:t>‹#›</a:t>
            </a:fld>
            <a:endParaRPr lang="en-US"/>
          </a:p>
        </p:txBody>
      </p:sp>
    </p:spTree>
    <p:extLst>
      <p:ext uri="{BB962C8B-B14F-4D97-AF65-F5344CB8AC3E}">
        <p14:creationId xmlns:p14="http://schemas.microsoft.com/office/powerpoint/2010/main" val="51706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6F7C55-C226-4E1F-981B-2FBF58417391}" type="slidenum">
              <a:rPr lang="en-US" smtClean="0"/>
              <a:t>3</a:t>
            </a:fld>
            <a:endParaRPr lang="en-US"/>
          </a:p>
        </p:txBody>
      </p:sp>
    </p:spTree>
    <p:extLst>
      <p:ext uri="{BB962C8B-B14F-4D97-AF65-F5344CB8AC3E}">
        <p14:creationId xmlns:p14="http://schemas.microsoft.com/office/powerpoint/2010/main" val="3270940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61A6CC-FC01-4D64-9A09-4C0379E47A24}" type="slidenum">
              <a:rPr lang="en-US" altLang="en-US" smtClean="0"/>
              <a:pPr>
                <a:defRPr/>
              </a:pPr>
              <a:t>35</a:t>
            </a:fld>
            <a:endParaRPr lang="en-US" altLang="en-US"/>
          </a:p>
        </p:txBody>
      </p:sp>
    </p:spTree>
    <p:extLst>
      <p:ext uri="{BB962C8B-B14F-4D97-AF65-F5344CB8AC3E}">
        <p14:creationId xmlns:p14="http://schemas.microsoft.com/office/powerpoint/2010/main" val="3596701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61A6CC-FC01-4D64-9A09-4C0379E47A24}" type="slidenum">
              <a:rPr lang="en-US" altLang="en-US" smtClean="0"/>
              <a:pPr>
                <a:defRPr/>
              </a:pPr>
              <a:t>36</a:t>
            </a:fld>
            <a:endParaRPr lang="en-US" altLang="en-US"/>
          </a:p>
        </p:txBody>
      </p:sp>
    </p:spTree>
    <p:extLst>
      <p:ext uri="{BB962C8B-B14F-4D97-AF65-F5344CB8AC3E}">
        <p14:creationId xmlns:p14="http://schemas.microsoft.com/office/powerpoint/2010/main" val="2845080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61A6CC-FC01-4D64-9A09-4C0379E47A24}" type="slidenum">
              <a:rPr lang="en-US" altLang="en-US" smtClean="0"/>
              <a:pPr>
                <a:defRPr/>
              </a:pPr>
              <a:t>37</a:t>
            </a:fld>
            <a:endParaRPr lang="en-US" altLang="en-US"/>
          </a:p>
        </p:txBody>
      </p:sp>
    </p:spTree>
    <p:extLst>
      <p:ext uri="{BB962C8B-B14F-4D97-AF65-F5344CB8AC3E}">
        <p14:creationId xmlns:p14="http://schemas.microsoft.com/office/powerpoint/2010/main" val="2220434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217525C6-880E-48FA-A24D-629EAC014A5F}" type="slidenum">
              <a:rPr lang="en-US" altLang="en-US"/>
              <a:pPr/>
              <a:t>38</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39217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61A6CC-FC01-4D64-9A09-4C0379E47A24}" type="slidenum">
              <a:rPr lang="en-US" altLang="en-US" smtClean="0"/>
              <a:pPr>
                <a:defRPr/>
              </a:pPr>
              <a:t>41</a:t>
            </a:fld>
            <a:endParaRPr lang="en-US" altLang="en-US"/>
          </a:p>
        </p:txBody>
      </p:sp>
    </p:spTree>
    <p:extLst>
      <p:ext uri="{BB962C8B-B14F-4D97-AF65-F5344CB8AC3E}">
        <p14:creationId xmlns:p14="http://schemas.microsoft.com/office/powerpoint/2010/main" val="254258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FD2D705C-9D8B-4572-821E-4EC70C8F1936}" type="slidenum">
              <a:rPr lang="en-US" altLang="en-US"/>
              <a:pPr/>
              <a:t>69</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6735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94A23-3618-0641-86C3-CF6BBE698328}" type="slidenum">
              <a:rPr lang="en-US" smtClean="0"/>
              <a:t>74</a:t>
            </a:fld>
            <a:endParaRPr lang="en-US"/>
          </a:p>
        </p:txBody>
      </p:sp>
    </p:spTree>
    <p:extLst>
      <p:ext uri="{BB962C8B-B14F-4D97-AF65-F5344CB8AC3E}">
        <p14:creationId xmlns:p14="http://schemas.microsoft.com/office/powerpoint/2010/main" val="235164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6F7C55-C226-4E1F-981B-2FBF58417391}" type="slidenum">
              <a:rPr lang="en-US" smtClean="0"/>
              <a:t>6</a:t>
            </a:fld>
            <a:endParaRPr lang="en-US"/>
          </a:p>
        </p:txBody>
      </p:sp>
    </p:spTree>
    <p:extLst>
      <p:ext uri="{BB962C8B-B14F-4D97-AF65-F5344CB8AC3E}">
        <p14:creationId xmlns:p14="http://schemas.microsoft.com/office/powerpoint/2010/main" val="924826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September feels like forever---- but October does come!! (from a first year teacher at a training last spring on her vision board) </a:t>
            </a:r>
          </a:p>
        </p:txBody>
      </p:sp>
      <p:sp>
        <p:nvSpPr>
          <p:cNvPr id="4" name="Slide Number Placeholder 3"/>
          <p:cNvSpPr>
            <a:spLocks noGrp="1"/>
          </p:cNvSpPr>
          <p:nvPr>
            <p:ph type="sldNum" sz="quarter" idx="5"/>
          </p:nvPr>
        </p:nvSpPr>
        <p:spPr/>
        <p:txBody>
          <a:bodyPr/>
          <a:lstStyle/>
          <a:p>
            <a:fld id="{59C94A23-3618-0641-86C3-CF6BBE698328}" type="slidenum">
              <a:rPr lang="en-US" smtClean="0"/>
              <a:t>16</a:t>
            </a:fld>
            <a:endParaRPr lang="en-US"/>
          </a:p>
        </p:txBody>
      </p:sp>
    </p:spTree>
    <p:extLst>
      <p:ext uri="{BB962C8B-B14F-4D97-AF65-F5344CB8AC3E}">
        <p14:creationId xmlns:p14="http://schemas.microsoft.com/office/powerpoint/2010/main" val="247757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361A6CC-FC01-4D64-9A09-4C0379E47A24}" type="slidenum">
              <a:rPr lang="en-US" altLang="en-US" smtClean="0"/>
              <a:pPr>
                <a:defRPr/>
              </a:pPr>
              <a:t>27</a:t>
            </a:fld>
            <a:endParaRPr lang="en-US" altLang="en-US"/>
          </a:p>
        </p:txBody>
      </p:sp>
    </p:spTree>
    <p:extLst>
      <p:ext uri="{BB962C8B-B14F-4D97-AF65-F5344CB8AC3E}">
        <p14:creationId xmlns:p14="http://schemas.microsoft.com/office/powerpoint/2010/main" val="165401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6592DCA8-74DF-44CA-97D0-D819F14545CC}" type="slidenum">
              <a:rPr lang="en-US" altLang="en-US"/>
              <a:pPr/>
              <a:t>29</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dirty="0">
              <a:ea typeface="ＭＳ Ｐゴシック" pitchFamily="34" charset="-128"/>
            </a:endParaRPr>
          </a:p>
        </p:txBody>
      </p:sp>
    </p:spTree>
    <p:extLst>
      <p:ext uri="{BB962C8B-B14F-4D97-AF65-F5344CB8AC3E}">
        <p14:creationId xmlns:p14="http://schemas.microsoft.com/office/powerpoint/2010/main" val="38735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204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4193EF8B-18C6-4F4E-97F5-20668B27E667}" type="slidenum">
              <a:rPr lang="en-US" altLang="en-US"/>
              <a:pPr/>
              <a:t>30</a:t>
            </a:fld>
            <a:endParaRPr lang="en-US" altLang="en-US"/>
          </a:p>
        </p:txBody>
      </p:sp>
    </p:spTree>
    <p:extLst>
      <p:ext uri="{BB962C8B-B14F-4D97-AF65-F5344CB8AC3E}">
        <p14:creationId xmlns:p14="http://schemas.microsoft.com/office/powerpoint/2010/main" val="356001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3C38A6F1-E9FC-489B-B928-C3B1CB99B356}" type="slidenum">
              <a:rPr lang="en-US" altLang="en-US"/>
              <a:pPr/>
              <a:t>31</a:t>
            </a:fld>
            <a:endParaRPr lang="en-US" alt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58523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9F3E8916-A6AC-4E6B-8D6F-DD8466B9D675}" type="slidenum">
              <a:rPr lang="en-US" altLang="en-US"/>
              <a:pPr/>
              <a:t>32</a:t>
            </a:fld>
            <a:endParaRPr lang="en-US" alt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6447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57066" indent="-291179">
              <a:defRPr>
                <a:solidFill>
                  <a:schemeClr val="tx1"/>
                </a:solidFill>
                <a:latin typeface="Arial" charset="0"/>
                <a:ea typeface="ＭＳ Ｐゴシック" pitchFamily="34" charset="-128"/>
              </a:defRPr>
            </a:lvl2pPr>
            <a:lvl3pPr marL="1164717" indent="-232943">
              <a:defRPr>
                <a:solidFill>
                  <a:schemeClr val="tx1"/>
                </a:solidFill>
                <a:latin typeface="Arial" charset="0"/>
                <a:ea typeface="ＭＳ Ｐゴシック" pitchFamily="34" charset="-128"/>
              </a:defRPr>
            </a:lvl3pPr>
            <a:lvl4pPr marL="1630604" indent="-232943">
              <a:defRPr>
                <a:solidFill>
                  <a:schemeClr val="tx1"/>
                </a:solidFill>
                <a:latin typeface="Arial" charset="0"/>
                <a:ea typeface="ＭＳ Ｐゴシック" pitchFamily="34" charset="-128"/>
              </a:defRPr>
            </a:lvl4pPr>
            <a:lvl5pPr marL="2096491" indent="-232943">
              <a:defRPr>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charset="0"/>
                <a:ea typeface="ＭＳ Ｐゴシック" pitchFamily="34" charset="-128"/>
              </a:defRPr>
            </a:lvl9pPr>
          </a:lstStyle>
          <a:p>
            <a:fld id="{49E15ED2-66ED-449C-8C49-9D9F4D320F10}" type="slidenum">
              <a:rPr lang="en-US" altLang="en-US"/>
              <a:pPr/>
              <a:t>33</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4215836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862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8088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65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288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52114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7648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548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4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95826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147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8209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92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544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10/3/2023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2930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8402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10/3/2023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84426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10/3/2023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0325448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ZRf8Wi2VXfc?feature=oembed" TargetMode="Externa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iki.spu.edu/display/SMTR/SOE+Mentor+Teacher+Resources"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iki.spu.edu/display/SMTR/SOE+Mentor+Teacher+Resources?preview=/150635143/293830995/IPC%20Look%20Fors%20-%20Observation%20form.docx" TargetMode="External"/><Relationship Id="rId5" Type="http://schemas.openxmlformats.org/officeDocument/2006/relationships/hyperlink" Target="https://wiki.spu.edu/display/SMTR/SOE+Mentor+Teacher+Resources?preview=/150635143/282460318/IPC%20Look%20Fors.pdf" TargetMode="Externa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5.pn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5.xml"/><Relationship Id="rId10" Type="http://schemas.openxmlformats.org/officeDocument/2006/relationships/customXml" Target="../ink/ink4.xml"/><Relationship Id="rId9" Type="http://schemas.openxmlformats.org/officeDocument/2006/relationships/image" Target="../media/image32.png"/><Relationship Id="rId1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middleweb.com/45164/up-your-co-teaching-by-adding-co-reflecti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hoiceliteracy.com/articles-detail-view.php?id=2628"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native-land.ca/" TargetMode="Externa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3B04196-EE2E-4500-AF8D-C6E01DA9B5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6" name="Straight Connector 25">
            <a:extLst>
              <a:ext uri="{FF2B5EF4-FFF2-40B4-BE49-F238E27FC236}">
                <a16:creationId xmlns:a16="http://schemas.microsoft.com/office/drawing/2014/main" id="{85B95145-40F9-436B-89CD-8054CBB2E3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useBgFill="1">
        <p:nvSpPr>
          <p:cNvPr id="28" name="Rectangle 27">
            <a:extLst>
              <a:ext uri="{FF2B5EF4-FFF2-40B4-BE49-F238E27FC236}">
                <a16:creationId xmlns:a16="http://schemas.microsoft.com/office/drawing/2014/main" id="{7AF0FCDC-7BF8-4C15-B0DF-39495ABC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0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0" name="Rectangle 29">
            <a:extLst>
              <a:ext uri="{FF2B5EF4-FFF2-40B4-BE49-F238E27FC236}">
                <a16:creationId xmlns:a16="http://schemas.microsoft.com/office/drawing/2014/main" id="{D83D09F1-D65C-4360-A042-A28A88B8D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56" cy="6858000"/>
          </a:xfrm>
          <a:prstGeom prst="rect">
            <a:avLst/>
          </a:prstGeom>
          <a:blipFill>
            <a:blip r:embed="rId5"/>
            <a:stretch>
              <a:fillRect/>
            </a:stretch>
          </a:blipFill>
          <a:ln>
            <a:noFill/>
          </a:ln>
          <a:effectLst>
            <a:innerShdw blurRad="88900" dist="254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Title 1">
            <a:extLst>
              <a:ext uri="{FF2B5EF4-FFF2-40B4-BE49-F238E27FC236}">
                <a16:creationId xmlns:a16="http://schemas.microsoft.com/office/drawing/2014/main" id="{A71C1ED2-3D0E-45AA-8D56-B4742ADFF008}"/>
              </a:ext>
            </a:extLst>
          </p:cNvPr>
          <p:cNvSpPr>
            <a:spLocks noGrp="1"/>
          </p:cNvSpPr>
          <p:nvPr>
            <p:ph type="title"/>
          </p:nvPr>
        </p:nvSpPr>
        <p:spPr>
          <a:xfrm>
            <a:off x="965200" y="938687"/>
            <a:ext cx="5925988" cy="4009233"/>
          </a:xfrm>
        </p:spPr>
        <p:txBody>
          <a:bodyPr vert="horz" lIns="91440" tIns="45720" rIns="91440" bIns="45720" rtlCol="0" anchor="ctr">
            <a:normAutofit/>
          </a:bodyPr>
          <a:lstStyle/>
          <a:p>
            <a:pPr algn="r">
              <a:lnSpc>
                <a:spcPct val="90000"/>
              </a:lnSpc>
            </a:pPr>
            <a:r>
              <a:rPr lang="en-US" sz="4600" b="1" dirty="0">
                <a:solidFill>
                  <a:srgbClr val="010001"/>
                </a:solidFill>
              </a:rPr>
              <a:t>WELCOME TO THE SPU CO-TEACHING PROFESSIONAL DEVELOPMENT FALL MEETING </a:t>
            </a:r>
          </a:p>
        </p:txBody>
      </p:sp>
      <p:sp>
        <p:nvSpPr>
          <p:cNvPr id="19" name="Content Placeholder 8">
            <a:extLst>
              <a:ext uri="{FF2B5EF4-FFF2-40B4-BE49-F238E27FC236}">
                <a16:creationId xmlns:a16="http://schemas.microsoft.com/office/drawing/2014/main" id="{65FFCFC8-2DAB-4C38-9D9A-D0F27B799E87}"/>
              </a:ext>
            </a:extLst>
          </p:cNvPr>
          <p:cNvSpPr>
            <a:spLocks noGrp="1"/>
          </p:cNvSpPr>
          <p:nvPr>
            <p:ph idx="1"/>
          </p:nvPr>
        </p:nvSpPr>
        <p:spPr>
          <a:xfrm>
            <a:off x="382772" y="5080000"/>
            <a:ext cx="4189228" cy="1427121"/>
          </a:xfrm>
        </p:spPr>
        <p:txBody>
          <a:bodyPr vert="horz" lIns="91440" tIns="45720" rIns="91440" bIns="45720" rtlCol="0" anchor="ctr">
            <a:normAutofit/>
          </a:bodyPr>
          <a:lstStyle/>
          <a:p>
            <a:pPr marL="0" indent="0" algn="r">
              <a:lnSpc>
                <a:spcPct val="90000"/>
              </a:lnSpc>
              <a:buNone/>
            </a:pPr>
            <a:r>
              <a:rPr lang="en-US" dirty="0">
                <a:solidFill>
                  <a:srgbClr val="010001"/>
                </a:solidFill>
              </a:rPr>
              <a:t>We will start promptly at 4:30! Please enjoy the music while you wait for the meeting to start.  </a:t>
            </a:r>
          </a:p>
        </p:txBody>
      </p:sp>
      <p:cxnSp>
        <p:nvCxnSpPr>
          <p:cNvPr id="32" name="Straight Connector 31">
            <a:extLst>
              <a:ext uri="{FF2B5EF4-FFF2-40B4-BE49-F238E27FC236}">
                <a16:creationId xmlns:a16="http://schemas.microsoft.com/office/drawing/2014/main" id="{DFE3C79B-5339-404D-AD57-DEFDC8C113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9264" y="938687"/>
            <a:ext cx="587959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4646B48-D72A-4B29-9974-5196657AF1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9264" y="4960395"/>
            <a:ext cx="5879592"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5" name="Content Placeholder 4" descr="A tree with colorful leaves&#10;&#10;Description automatically generated with medium confidence">
            <a:extLst>
              <a:ext uri="{FF2B5EF4-FFF2-40B4-BE49-F238E27FC236}">
                <a16:creationId xmlns:a16="http://schemas.microsoft.com/office/drawing/2014/main" id="{9C2152BF-04AD-40E4-ADBE-77C86EE5504E}"/>
              </a:ext>
            </a:extLst>
          </p:cNvPr>
          <p:cNvPicPr>
            <a:picLocks noChangeAspect="1"/>
          </p:cNvPicPr>
          <p:nvPr/>
        </p:nvPicPr>
        <p:blipFill rotWithShape="1">
          <a:blip r:embed="rId6"/>
          <a:srcRect t="4726" b="4726"/>
          <a:stretch/>
        </p:blipFill>
        <p:spPr>
          <a:xfrm rot="5400000">
            <a:off x="6434328" y="1100328"/>
            <a:ext cx="6858000" cy="4657344"/>
          </a:xfrm>
          <a:prstGeom prst="rect">
            <a:avLst/>
          </a:prstGeom>
        </p:spPr>
      </p:pic>
      <p:pic>
        <p:nvPicPr>
          <p:cNvPr id="6" name="Online Media 5" title="Colors / Dance">
            <a:hlinkClick r:id="" action="ppaction://media"/>
            <a:extLst>
              <a:ext uri="{FF2B5EF4-FFF2-40B4-BE49-F238E27FC236}">
                <a16:creationId xmlns:a16="http://schemas.microsoft.com/office/drawing/2014/main" id="{AC0A9416-8BBA-42A9-B956-D3D361E1695E}"/>
              </a:ext>
            </a:extLst>
          </p:cNvPr>
          <p:cNvPicPr>
            <a:picLocks noRot="1" noChangeAspect="1"/>
          </p:cNvPicPr>
          <p:nvPr>
            <a:videoFile r:link="rId1"/>
          </p:nvPr>
        </p:nvPicPr>
        <p:blipFill>
          <a:blip r:embed="rId7"/>
          <a:stretch>
            <a:fillRect/>
          </a:stretch>
        </p:blipFill>
        <p:spPr>
          <a:xfrm>
            <a:off x="4826000" y="4794842"/>
            <a:ext cx="2540000" cy="1905000"/>
          </a:xfrm>
          <a:prstGeom prst="rect">
            <a:avLst/>
          </a:prstGeom>
        </p:spPr>
      </p:pic>
    </p:spTree>
    <p:extLst>
      <p:ext uri="{BB962C8B-B14F-4D97-AF65-F5344CB8AC3E}">
        <p14:creationId xmlns:p14="http://schemas.microsoft.com/office/powerpoint/2010/main" val="41586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r>
              <a:rPr lang="en-US">
                <a:solidFill>
                  <a:srgbClr val="262626"/>
                </a:solidFill>
              </a:rPr>
              <a:t>Agenda</a:t>
            </a:r>
          </a:p>
        </p:txBody>
      </p:sp>
      <p:graphicFrame>
        <p:nvGraphicFramePr>
          <p:cNvPr id="5" name="Content Placeholder 2">
            <a:extLst>
              <a:ext uri="{FF2B5EF4-FFF2-40B4-BE49-F238E27FC236}">
                <a16:creationId xmlns:a16="http://schemas.microsoft.com/office/drawing/2014/main" id="{DE4FC9FF-2B4C-4415-B0FD-F9B7AB1706CD}"/>
              </a:ext>
            </a:extLst>
          </p:cNvPr>
          <p:cNvGraphicFramePr>
            <a:graphicFrameLocks noGrp="1"/>
          </p:cNvGraphicFramePr>
          <p:nvPr>
            <p:ph idx="1"/>
            <p:extLst>
              <p:ext uri="{D42A27DB-BD31-4B8C-83A1-F6EECF244321}">
                <p14:modId xmlns:p14="http://schemas.microsoft.com/office/powerpoint/2010/main" val="3627338155"/>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142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CD2860E-0FC7-4712-8780-EBC3BB9B28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C953B73F-3789-45BA-81CD-3EFA7AC39D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FE9F512-5FA4-4173-A9F7-9CCA1CBD694A}"/>
              </a:ext>
            </a:extLst>
          </p:cNvPr>
          <p:cNvSpPr>
            <a:spLocks noGrp="1"/>
          </p:cNvSpPr>
          <p:nvPr>
            <p:ph type="title"/>
          </p:nvPr>
        </p:nvSpPr>
        <p:spPr>
          <a:xfrm>
            <a:off x="2762004" y="690999"/>
            <a:ext cx="6354633" cy="1303867"/>
          </a:xfrm>
        </p:spPr>
        <p:txBody>
          <a:bodyPr>
            <a:normAutofit/>
          </a:bodyPr>
          <a:lstStyle/>
          <a:p>
            <a:r>
              <a:rPr lang="en-US" b="1" dirty="0"/>
              <a:t>OPENING CHAT </a:t>
            </a:r>
          </a:p>
        </p:txBody>
      </p:sp>
      <p:cxnSp>
        <p:nvCxnSpPr>
          <p:cNvPr id="139" name="Straight Connector 138">
            <a:extLst>
              <a:ext uri="{FF2B5EF4-FFF2-40B4-BE49-F238E27FC236}">
                <a16:creationId xmlns:a16="http://schemas.microsoft.com/office/drawing/2014/main" id="{873DBC5E-E984-4F21-8861-4F0200900F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3B905C7-228D-42F6-8523-0E19D90A849D}"/>
              </a:ext>
            </a:extLst>
          </p:cNvPr>
          <p:cNvSpPr>
            <a:spLocks noGrp="1"/>
          </p:cNvSpPr>
          <p:nvPr>
            <p:ph idx="1"/>
          </p:nvPr>
        </p:nvSpPr>
        <p:spPr>
          <a:xfrm>
            <a:off x="970066" y="2441890"/>
            <a:ext cx="5187223" cy="2695551"/>
          </a:xfrm>
        </p:spPr>
        <p:txBody>
          <a:bodyPr>
            <a:normAutofit/>
          </a:bodyPr>
          <a:lstStyle/>
          <a:p>
            <a:r>
              <a:rPr lang="en-US" dirty="0"/>
              <a:t>If you had to describe your teaching experience as a Disney ride this year, which ride best captures your experience? </a:t>
            </a:r>
          </a:p>
        </p:txBody>
      </p:sp>
      <p:pic>
        <p:nvPicPr>
          <p:cNvPr id="3074" name="Picture 2" descr="12 Virtual Disney Rides on YouTube to Help You Enjoy Disney World and  Disneyland at Home">
            <a:extLst>
              <a:ext uri="{FF2B5EF4-FFF2-40B4-BE49-F238E27FC236}">
                <a16:creationId xmlns:a16="http://schemas.microsoft.com/office/drawing/2014/main" id="{3C97C5C5-2ACE-4C1B-86FB-8E2D1C1090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34" r="-3" b="-3"/>
          <a:stretch/>
        </p:blipFill>
        <p:spPr bwMode="auto">
          <a:xfrm>
            <a:off x="5944085" y="1952488"/>
            <a:ext cx="5539078" cy="4031572"/>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EF7B843D-B8E3-4FD0-80D8-EC313E37AE85}"/>
              </a:ext>
            </a:extLst>
          </p:cNvPr>
          <p:cNvPicPr>
            <a:picLocks noChangeAspect="1"/>
          </p:cNvPicPr>
          <p:nvPr/>
        </p:nvPicPr>
        <p:blipFill rotWithShape="1">
          <a:blip r:embed="rId5"/>
          <a:srcRect l="10131" r="6290" b="-3"/>
          <a:stretch/>
        </p:blipFill>
        <p:spPr>
          <a:xfrm>
            <a:off x="2142166" y="4237053"/>
            <a:ext cx="2843021" cy="2066544"/>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14140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57D501-5FFF-4476-8591-71A12A231E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4" name="Straight Connector 13">
            <a:extLst>
              <a:ext uri="{FF2B5EF4-FFF2-40B4-BE49-F238E27FC236}">
                <a16:creationId xmlns:a16="http://schemas.microsoft.com/office/drawing/2014/main" id="{CB56BAC0-3F60-41AC-87DE-BEA539ACD2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882AEC58-6D3E-4177-BD47-DB77C36A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15FB2A7-D2EF-4CFF-90F6-C2307F489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1102619" y="4404852"/>
            <a:ext cx="9989677" cy="1054745"/>
          </a:xfrm>
        </p:spPr>
        <p:txBody>
          <a:bodyPr vert="horz" lIns="91440" tIns="45720" rIns="91440" bIns="45720" rtlCol="0" anchor="b">
            <a:normAutofit/>
          </a:bodyPr>
          <a:lstStyle/>
          <a:p>
            <a:r>
              <a:rPr lang="en-US" sz="5400"/>
              <a:t>ROSES AND THORNS </a:t>
            </a:r>
          </a:p>
        </p:txBody>
      </p:sp>
      <p:sp>
        <p:nvSpPr>
          <p:cNvPr id="3" name="Content Placeholder 2"/>
          <p:cNvSpPr>
            <a:spLocks noGrp="1"/>
          </p:cNvSpPr>
          <p:nvPr>
            <p:ph idx="1"/>
          </p:nvPr>
        </p:nvSpPr>
        <p:spPr>
          <a:xfrm>
            <a:off x="1298448" y="5565530"/>
            <a:ext cx="9603727" cy="405501"/>
          </a:xfrm>
        </p:spPr>
        <p:txBody>
          <a:bodyPr vert="horz" lIns="91440" tIns="45720" rIns="91440" bIns="45720" rtlCol="0" anchor="t">
            <a:normAutofit/>
          </a:bodyPr>
          <a:lstStyle/>
          <a:p>
            <a:pPr marL="0" indent="0" algn="ctr">
              <a:lnSpc>
                <a:spcPct val="90000"/>
              </a:lnSpc>
              <a:buNone/>
            </a:pPr>
            <a:r>
              <a:rPr lang="en-US" sz="2100" dirty="0">
                <a:solidFill>
                  <a:schemeClr val="tx1"/>
                </a:solidFill>
              </a:rPr>
              <a:t>Story of Anna’s roses and thorns </a:t>
            </a:r>
          </a:p>
        </p:txBody>
      </p:sp>
      <p:sp>
        <p:nvSpPr>
          <p:cNvPr id="20" name="Rectangle 19">
            <a:extLst>
              <a:ext uri="{FF2B5EF4-FFF2-40B4-BE49-F238E27FC236}">
                <a16:creationId xmlns:a16="http://schemas.microsoft.com/office/drawing/2014/main" id="{D175D574-B824-49F8-8BFF-ED3216559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4" b="12077"/>
          <a:stretch/>
        </p:blipFill>
        <p:spPr>
          <a:xfrm>
            <a:off x="1776501" y="1199711"/>
            <a:ext cx="4418167" cy="2913321"/>
          </a:xfrm>
          <a:prstGeom prst="rect">
            <a:avLst/>
          </a:prstGeom>
        </p:spPr>
      </p:pic>
      <p:cxnSp>
        <p:nvCxnSpPr>
          <p:cNvPr id="22" name="Straight Connector 21">
            <a:extLst>
              <a:ext uri="{FF2B5EF4-FFF2-40B4-BE49-F238E27FC236}">
                <a16:creationId xmlns:a16="http://schemas.microsoft.com/office/drawing/2014/main" id="{64DCC6D5-9EFE-405B-BEEA-AE2BBF4CB4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A person and person standing in the snow with mountains in the background&#10;&#10;Description automatically generated with medium confidence">
            <a:extLst>
              <a:ext uri="{FF2B5EF4-FFF2-40B4-BE49-F238E27FC236}">
                <a16:creationId xmlns:a16="http://schemas.microsoft.com/office/drawing/2014/main" id="{3EAD2AE9-DD1E-E352-5805-0CC47D3B7728}"/>
              </a:ext>
            </a:extLst>
          </p:cNvPr>
          <p:cNvPicPr>
            <a:picLocks noChangeAspect="1"/>
          </p:cNvPicPr>
          <p:nvPr/>
        </p:nvPicPr>
        <p:blipFill rotWithShape="1">
          <a:blip r:embed="rId6"/>
          <a:srcRect l="17614" t="14648" r="20048" b="19692"/>
          <a:stretch/>
        </p:blipFill>
        <p:spPr>
          <a:xfrm>
            <a:off x="6297692" y="1145953"/>
            <a:ext cx="4173138" cy="3020835"/>
          </a:xfrm>
          <a:prstGeom prst="rect">
            <a:avLst/>
          </a:prstGeom>
        </p:spPr>
      </p:pic>
    </p:spTree>
    <p:extLst>
      <p:ext uri="{BB962C8B-B14F-4D97-AF65-F5344CB8AC3E}">
        <p14:creationId xmlns:p14="http://schemas.microsoft.com/office/powerpoint/2010/main" val="378245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014" y="2147300"/>
            <a:ext cx="10202238" cy="3416320"/>
          </a:xfrm>
          <a:prstGeom prst="rect">
            <a:avLst/>
          </a:prstGeom>
          <a:noFill/>
        </p:spPr>
        <p:txBody>
          <a:bodyPr wrap="square" rtlCol="0">
            <a:spAutoFit/>
          </a:bodyPr>
          <a:lstStyle/>
          <a:p>
            <a:endParaRPr lang="en-US" sz="2400" dirty="0"/>
          </a:p>
          <a:p>
            <a:r>
              <a:rPr lang="en-US" sz="2400" b="1" dirty="0"/>
              <a:t>EVERYONE: </a:t>
            </a:r>
            <a:r>
              <a:rPr lang="en-US" sz="2400" b="1" dirty="0">
                <a:highlight>
                  <a:srgbClr val="FFFF00"/>
                </a:highlight>
              </a:rPr>
              <a:t>Share a rose and a thorn so far in your teaching and learning. </a:t>
            </a:r>
          </a:p>
          <a:p>
            <a:endParaRPr lang="en-US" sz="2400" b="1" dirty="0"/>
          </a:p>
          <a:p>
            <a:r>
              <a:rPr lang="en-US" sz="2400" b="1" dirty="0"/>
              <a:t>PICK ONE of these if you have time: </a:t>
            </a:r>
          </a:p>
          <a:p>
            <a:r>
              <a:rPr lang="en-US" sz="2400" b="1" dirty="0">
                <a:highlight>
                  <a:srgbClr val="FFFF00"/>
                </a:highlight>
              </a:rPr>
              <a:t>What are you looking forward to in the months ahead? </a:t>
            </a:r>
          </a:p>
          <a:p>
            <a:r>
              <a:rPr lang="en-US" sz="2400" b="1" dirty="0">
                <a:highlight>
                  <a:srgbClr val="FFFF00"/>
                </a:highlight>
              </a:rPr>
              <a:t>What worries you most about the coming months? </a:t>
            </a:r>
          </a:p>
          <a:p>
            <a:r>
              <a:rPr lang="en-US" sz="2400" b="1" dirty="0">
                <a:highlight>
                  <a:srgbClr val="FFFF00"/>
                </a:highlight>
              </a:rPr>
              <a:t>What would you want to say about your work one year from today? </a:t>
            </a:r>
          </a:p>
          <a:p>
            <a:r>
              <a:rPr lang="en-US" sz="2400" b="1" dirty="0">
                <a:highlight>
                  <a:srgbClr val="FFFF00"/>
                </a:highlight>
              </a:rPr>
              <a:t>Share something you like to do for fun that is keeping you sane right now. </a:t>
            </a:r>
          </a:p>
          <a:p>
            <a:endParaRPr lang="en-US" sz="2400" dirty="0"/>
          </a:p>
        </p:txBody>
      </p:sp>
      <p:sp>
        <p:nvSpPr>
          <p:cNvPr id="8" name="TextBox 7">
            <a:extLst>
              <a:ext uri="{FF2B5EF4-FFF2-40B4-BE49-F238E27FC236}">
                <a16:creationId xmlns:a16="http://schemas.microsoft.com/office/drawing/2014/main" id="{416ED01E-9915-4445-8AB9-468E334D362B}"/>
              </a:ext>
            </a:extLst>
          </p:cNvPr>
          <p:cNvSpPr txBox="1"/>
          <p:nvPr/>
        </p:nvSpPr>
        <p:spPr>
          <a:xfrm>
            <a:off x="2332234" y="1222625"/>
            <a:ext cx="7900827" cy="1015663"/>
          </a:xfrm>
          <a:prstGeom prst="rect">
            <a:avLst/>
          </a:prstGeom>
          <a:noFill/>
        </p:spPr>
        <p:txBody>
          <a:bodyPr wrap="square" rtlCol="0">
            <a:spAutoFit/>
          </a:bodyPr>
          <a:lstStyle/>
          <a:p>
            <a:r>
              <a:rPr lang="en-US" sz="6000" dirty="0"/>
              <a:t>PICK A QUESTION! </a:t>
            </a:r>
          </a:p>
        </p:txBody>
      </p:sp>
    </p:spTree>
    <p:extLst>
      <p:ext uri="{BB962C8B-B14F-4D97-AF65-F5344CB8AC3E}">
        <p14:creationId xmlns:p14="http://schemas.microsoft.com/office/powerpoint/2010/main" val="141715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348-5C72-4F53-B8CE-5B6735265849}"/>
              </a:ext>
            </a:extLst>
          </p:cNvPr>
          <p:cNvSpPr>
            <a:spLocks noGrp="1"/>
          </p:cNvSpPr>
          <p:nvPr>
            <p:ph type="title"/>
          </p:nvPr>
        </p:nvSpPr>
        <p:spPr/>
        <p:txBody>
          <a:bodyPr/>
          <a:lstStyle/>
          <a:p>
            <a:r>
              <a:rPr lang="en-US" dirty="0"/>
              <a:t>BREAKOUT ROOM #1- groups of 3-4</a:t>
            </a:r>
          </a:p>
        </p:txBody>
      </p:sp>
      <p:pic>
        <p:nvPicPr>
          <p:cNvPr id="1026" name="Picture 2" descr="Participating in breakout rooms – Zoom Help Center">
            <a:extLst>
              <a:ext uri="{FF2B5EF4-FFF2-40B4-BE49-F238E27FC236}">
                <a16:creationId xmlns:a16="http://schemas.microsoft.com/office/drawing/2014/main" id="{9F0A1DA0-4749-4738-B348-0B6F113F6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9402" y="2753474"/>
            <a:ext cx="6699236" cy="290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9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ebooksprime.com/wp-content/uploads/2018/05/The-Art-of-Gathering-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1219200"/>
            <a:ext cx="2301355" cy="3476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685801"/>
            <a:ext cx="5943600" cy="532453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000" dirty="0"/>
              <a:t>“The importance of a group “seeing” one another may sound trivial, but it can be deadly serious. Until recently, when medical teams gathered to operate on a patient, studies showed that they often didn’t know one another’s names before starting. A 2001 Johns Hopkins study found that when members introduced themselves and shared concerns ahead of time, the likelihood of complications and deaths fell by 35%.  Surgeons, like many of us, assumed that they shouldn’t waste time going through the silly formalities of seeing and being seen for something as important as saving lives. Yet is was these silly formalities that directly affected the outcomes of surgeries.  Even with such complex and intricate work, it was when the nurses and doctors and anesthesiologists practiced good gathering principles that they felt more comfortable speaking up during surgery and offering solutions.” </a:t>
            </a:r>
          </a:p>
          <a:p>
            <a:r>
              <a:rPr lang="en-US" sz="2000" i="1" dirty="0"/>
              <a:t>-The Art of Gathering, </a:t>
            </a:r>
            <a:r>
              <a:rPr lang="en-US" sz="2000" dirty="0" err="1"/>
              <a:t>pg</a:t>
            </a:r>
            <a:r>
              <a:rPr lang="en-US" sz="2000" dirty="0"/>
              <a:t> 187</a:t>
            </a:r>
          </a:p>
        </p:txBody>
      </p:sp>
    </p:spTree>
    <p:extLst>
      <p:ext uri="{BB962C8B-B14F-4D97-AF65-F5344CB8AC3E}">
        <p14:creationId xmlns:p14="http://schemas.microsoft.com/office/powerpoint/2010/main" val="989434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3C25-0E39-4307-77D7-D9BC9310D963}"/>
              </a:ext>
            </a:extLst>
          </p:cNvPr>
          <p:cNvSpPr>
            <a:spLocks noGrp="1"/>
          </p:cNvSpPr>
          <p:nvPr>
            <p:ph type="title"/>
          </p:nvPr>
        </p:nvSpPr>
        <p:spPr>
          <a:xfrm>
            <a:off x="1391095" y="163425"/>
            <a:ext cx="9601196" cy="1303867"/>
          </a:xfrm>
        </p:spPr>
        <p:txBody>
          <a:bodyPr/>
          <a:lstStyle/>
          <a:p>
            <a:r>
              <a:rPr lang="en-US" dirty="0"/>
              <a:t>Will September ever come to an end? </a:t>
            </a:r>
          </a:p>
        </p:txBody>
      </p:sp>
      <p:pic>
        <p:nvPicPr>
          <p:cNvPr id="1026" name="Picture 2" descr="Amazon.com: Octobers. L. M. Montgomery Inspirational Literary Quote. Anne  of Green Gables. Fine Art Paper, Laminated, or Framed. Multiple Sizes :  Handmade Products">
            <a:extLst>
              <a:ext uri="{FF2B5EF4-FFF2-40B4-BE49-F238E27FC236}">
                <a16:creationId xmlns:a16="http://schemas.microsoft.com/office/drawing/2014/main" id="{AF153214-A54F-F577-D2C0-77BF1B0B18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3581" y="1100803"/>
            <a:ext cx="5644837" cy="564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goal is not perfection….</a:t>
            </a:r>
          </a:p>
        </p:txBody>
      </p:sp>
      <p:sp>
        <p:nvSpPr>
          <p:cNvPr id="3" name="Content Placeholder 2"/>
          <p:cNvSpPr>
            <a:spLocks noGrp="1"/>
          </p:cNvSpPr>
          <p:nvPr>
            <p:ph idx="1"/>
          </p:nvPr>
        </p:nvSpPr>
        <p:spPr/>
        <p:txBody>
          <a:bodyPr/>
          <a:lstStyle/>
          <a:p>
            <a:pPr marL="12065" marR="290195" indent="0" algn="ctr">
              <a:lnSpc>
                <a:spcPts val="3840"/>
              </a:lnSpc>
              <a:spcBef>
                <a:spcPts val="35"/>
              </a:spcBef>
              <a:buNone/>
            </a:pPr>
            <a:r>
              <a:rPr lang="en-US" sz="3200" spc="-15" dirty="0">
                <a:latin typeface="Calibri"/>
                <a:cs typeface="Calibri"/>
              </a:rPr>
              <a:t>“There’s </a:t>
            </a:r>
            <a:r>
              <a:rPr lang="en-US" sz="3200" spc="-5" dirty="0">
                <a:latin typeface="Calibri"/>
                <a:cs typeface="Calibri"/>
              </a:rPr>
              <a:t>no such </a:t>
            </a:r>
            <a:r>
              <a:rPr lang="en-US" sz="3200" dirty="0">
                <a:latin typeface="Calibri"/>
                <a:cs typeface="Calibri"/>
              </a:rPr>
              <a:t>thing as </a:t>
            </a:r>
            <a:r>
              <a:rPr lang="en-US" sz="3200" spc="-5" dirty="0">
                <a:latin typeface="Calibri"/>
                <a:cs typeface="Calibri"/>
              </a:rPr>
              <a:t>the </a:t>
            </a:r>
            <a:r>
              <a:rPr lang="en-US" sz="3200" spc="-15" dirty="0">
                <a:latin typeface="Calibri"/>
                <a:cs typeface="Calibri"/>
              </a:rPr>
              <a:t>perfect </a:t>
            </a:r>
            <a:r>
              <a:rPr lang="en-US" sz="3200" spc="-5" dirty="0">
                <a:latin typeface="Calibri"/>
                <a:cs typeface="Calibri"/>
              </a:rPr>
              <a:t>lesson, </a:t>
            </a:r>
            <a:r>
              <a:rPr lang="en-US" sz="3200" dirty="0">
                <a:latin typeface="Calibri"/>
                <a:cs typeface="Calibri"/>
              </a:rPr>
              <a:t>the  </a:t>
            </a:r>
            <a:r>
              <a:rPr lang="en-US" sz="3200" spc="-15" dirty="0">
                <a:latin typeface="Calibri"/>
                <a:cs typeface="Calibri"/>
              </a:rPr>
              <a:t>perfect </a:t>
            </a:r>
            <a:r>
              <a:rPr lang="en-US" sz="3200" spc="-25" dirty="0">
                <a:latin typeface="Calibri"/>
                <a:cs typeface="Calibri"/>
              </a:rPr>
              <a:t>day </a:t>
            </a:r>
            <a:r>
              <a:rPr lang="en-US" sz="3200" dirty="0">
                <a:latin typeface="Calibri"/>
                <a:cs typeface="Calibri"/>
              </a:rPr>
              <a:t>in </a:t>
            </a:r>
            <a:r>
              <a:rPr lang="en-US" sz="3200" spc="-5" dirty="0">
                <a:latin typeface="Calibri"/>
                <a:cs typeface="Calibri"/>
              </a:rPr>
              <a:t>school, </a:t>
            </a:r>
            <a:r>
              <a:rPr lang="en-US" sz="3200" dirty="0">
                <a:latin typeface="Calibri"/>
                <a:cs typeface="Calibri"/>
              </a:rPr>
              <a:t>or the </a:t>
            </a:r>
            <a:r>
              <a:rPr lang="en-US" sz="3200" spc="-15" dirty="0">
                <a:latin typeface="Calibri"/>
                <a:cs typeface="Calibri"/>
              </a:rPr>
              <a:t>perfect</a:t>
            </a:r>
            <a:r>
              <a:rPr lang="en-US" sz="3200" spc="-25" dirty="0">
                <a:latin typeface="Calibri"/>
                <a:cs typeface="Calibri"/>
              </a:rPr>
              <a:t> </a:t>
            </a:r>
            <a:r>
              <a:rPr lang="en-US" sz="3200" spc="-45" dirty="0">
                <a:latin typeface="Calibri"/>
                <a:cs typeface="Calibri"/>
              </a:rPr>
              <a:t>teacher.</a:t>
            </a:r>
            <a:r>
              <a:rPr lang="en-US" sz="3200" dirty="0">
                <a:latin typeface="Calibri"/>
                <a:cs typeface="Calibri"/>
              </a:rPr>
              <a:t> </a:t>
            </a:r>
            <a:r>
              <a:rPr lang="en-US" sz="3200" spc="-15" dirty="0">
                <a:latin typeface="Calibri"/>
                <a:cs typeface="Calibri"/>
              </a:rPr>
              <a:t>For teachers </a:t>
            </a:r>
            <a:r>
              <a:rPr lang="en-US" sz="3200" dirty="0">
                <a:latin typeface="Calibri"/>
                <a:cs typeface="Calibri"/>
              </a:rPr>
              <a:t>and </a:t>
            </a:r>
            <a:r>
              <a:rPr lang="en-US" sz="3200" spc="-10" dirty="0">
                <a:latin typeface="Calibri"/>
                <a:cs typeface="Calibri"/>
              </a:rPr>
              <a:t>students </a:t>
            </a:r>
            <a:r>
              <a:rPr lang="en-US" sz="3200" spc="-20" dirty="0">
                <a:latin typeface="Calibri"/>
                <a:cs typeface="Calibri"/>
              </a:rPr>
              <a:t>alike, </a:t>
            </a:r>
            <a:r>
              <a:rPr lang="en-US" sz="3200" dirty="0">
                <a:latin typeface="Calibri"/>
                <a:cs typeface="Calibri"/>
              </a:rPr>
              <a:t>the </a:t>
            </a:r>
            <a:r>
              <a:rPr lang="en-US" sz="3200" spc="-5" dirty="0">
                <a:latin typeface="Calibri"/>
                <a:cs typeface="Calibri"/>
              </a:rPr>
              <a:t>goal </a:t>
            </a:r>
            <a:r>
              <a:rPr lang="en-US" sz="3200" dirty="0">
                <a:latin typeface="Calibri"/>
                <a:cs typeface="Calibri"/>
              </a:rPr>
              <a:t>is not  </a:t>
            </a:r>
            <a:r>
              <a:rPr lang="en-US" sz="3200" spc="-10" dirty="0">
                <a:latin typeface="Calibri"/>
                <a:cs typeface="Calibri"/>
              </a:rPr>
              <a:t>perfection </a:t>
            </a:r>
            <a:r>
              <a:rPr lang="en-US" sz="3200" spc="-5" dirty="0">
                <a:latin typeface="Calibri"/>
                <a:cs typeface="Calibri"/>
              </a:rPr>
              <a:t>but </a:t>
            </a:r>
            <a:r>
              <a:rPr lang="en-US" sz="3200" b="1" spc="-10" dirty="0">
                <a:latin typeface="Calibri"/>
                <a:cs typeface="Calibri"/>
              </a:rPr>
              <a:t>persistence </a:t>
            </a:r>
            <a:r>
              <a:rPr lang="en-US" sz="3200" b="1" dirty="0">
                <a:latin typeface="Calibri"/>
                <a:cs typeface="Calibri"/>
              </a:rPr>
              <a:t>in the </a:t>
            </a:r>
            <a:r>
              <a:rPr lang="en-US" sz="3200" b="1" spc="-5" dirty="0">
                <a:latin typeface="Calibri"/>
                <a:cs typeface="Calibri"/>
              </a:rPr>
              <a:t>pursuit</a:t>
            </a:r>
            <a:r>
              <a:rPr lang="en-US" sz="3200" b="1" spc="-110" dirty="0">
                <a:latin typeface="Calibri"/>
                <a:cs typeface="Calibri"/>
              </a:rPr>
              <a:t> </a:t>
            </a:r>
            <a:r>
              <a:rPr lang="en-US" sz="3200" b="1" dirty="0">
                <a:latin typeface="Calibri"/>
                <a:cs typeface="Calibri"/>
              </a:rPr>
              <a:t>of</a:t>
            </a:r>
            <a:r>
              <a:rPr lang="en-US" sz="3200" dirty="0">
                <a:latin typeface="Calibri"/>
                <a:cs typeface="Calibri"/>
              </a:rPr>
              <a:t> </a:t>
            </a:r>
            <a:r>
              <a:rPr lang="en-US" sz="3200" b="1" spc="-10" dirty="0">
                <a:latin typeface="Calibri"/>
                <a:cs typeface="Calibri"/>
              </a:rPr>
              <a:t>understanding important</a:t>
            </a:r>
            <a:r>
              <a:rPr lang="en-US" sz="3200" b="1" spc="-45" dirty="0">
                <a:latin typeface="Calibri"/>
                <a:cs typeface="Calibri"/>
              </a:rPr>
              <a:t> </a:t>
            </a:r>
            <a:r>
              <a:rPr lang="en-US" sz="3200" b="1" spc="-30" dirty="0">
                <a:latin typeface="Calibri"/>
                <a:cs typeface="Calibri"/>
              </a:rPr>
              <a:t>things.”</a:t>
            </a:r>
            <a:r>
              <a:rPr lang="en-US" sz="3200" dirty="0">
                <a:latin typeface="Calibri"/>
                <a:cs typeface="Calibri"/>
              </a:rPr>
              <a:t>  </a:t>
            </a:r>
            <a:r>
              <a:rPr lang="en-US" sz="1800" spc="-30" dirty="0">
                <a:latin typeface="Calibri"/>
                <a:cs typeface="Calibri"/>
              </a:rPr>
              <a:t>-</a:t>
            </a:r>
            <a:r>
              <a:rPr lang="en-US" sz="2800" spc="-30" dirty="0">
                <a:latin typeface="Calibri"/>
                <a:cs typeface="Calibri"/>
              </a:rPr>
              <a:t>Tomlinson </a:t>
            </a:r>
            <a:r>
              <a:rPr lang="en-US" sz="2800" dirty="0">
                <a:latin typeface="Calibri"/>
                <a:cs typeface="Calibri"/>
              </a:rPr>
              <a:t>and</a:t>
            </a:r>
            <a:r>
              <a:rPr lang="en-US" sz="2800" spc="-25" dirty="0">
                <a:latin typeface="Calibri"/>
                <a:cs typeface="Calibri"/>
              </a:rPr>
              <a:t> </a:t>
            </a:r>
            <a:r>
              <a:rPr lang="en-US" sz="2800" dirty="0" err="1">
                <a:latin typeface="Calibri"/>
                <a:cs typeface="Calibri"/>
              </a:rPr>
              <a:t>McTighe</a:t>
            </a:r>
            <a:endParaRPr lang="en-US" sz="2800" dirty="0">
              <a:latin typeface="Calibri"/>
              <a:cs typeface="Calibri"/>
            </a:endParaRPr>
          </a:p>
          <a:p>
            <a:pPr marL="0" indent="0">
              <a:buNone/>
            </a:pPr>
            <a:endParaRPr lang="en-US" dirty="0"/>
          </a:p>
        </p:txBody>
      </p:sp>
    </p:spTree>
    <p:extLst>
      <p:ext uri="{BB962C8B-B14F-4D97-AF65-F5344CB8AC3E}">
        <p14:creationId xmlns:p14="http://schemas.microsoft.com/office/powerpoint/2010/main" val="113669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9" name="Straight Connector 18">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6BE663AA-58FB-4E31-8226-72503F2279B2}"/>
              </a:ext>
            </a:extLst>
          </p:cNvPr>
          <p:cNvSpPr>
            <a:spLocks noGrp="1"/>
          </p:cNvSpPr>
          <p:nvPr>
            <p:ph type="title"/>
          </p:nvPr>
        </p:nvSpPr>
        <p:spPr>
          <a:xfrm>
            <a:off x="1102619" y="4404852"/>
            <a:ext cx="9989677" cy="1054745"/>
          </a:xfrm>
        </p:spPr>
        <p:txBody>
          <a:bodyPr vert="horz" lIns="91440" tIns="45720" rIns="91440" bIns="45720" rtlCol="0" anchor="b">
            <a:normAutofit/>
          </a:bodyPr>
          <a:lstStyle/>
          <a:p>
            <a:r>
              <a:rPr lang="en-US" sz="5400"/>
              <a:t>RESOURCES </a:t>
            </a:r>
          </a:p>
        </p:txBody>
      </p:sp>
      <p:sp>
        <p:nvSpPr>
          <p:cNvPr id="3" name="Content Placeholder 2">
            <a:extLst>
              <a:ext uri="{FF2B5EF4-FFF2-40B4-BE49-F238E27FC236}">
                <a16:creationId xmlns:a16="http://schemas.microsoft.com/office/drawing/2014/main" id="{FFE8063D-1149-40E4-B50D-5E243A017C93}"/>
              </a:ext>
            </a:extLst>
          </p:cNvPr>
          <p:cNvSpPr>
            <a:spLocks noGrp="1"/>
          </p:cNvSpPr>
          <p:nvPr>
            <p:ph idx="1"/>
          </p:nvPr>
        </p:nvSpPr>
        <p:spPr>
          <a:xfrm>
            <a:off x="1298448" y="5540582"/>
            <a:ext cx="9603727" cy="388793"/>
          </a:xfrm>
        </p:spPr>
        <p:txBody>
          <a:bodyPr vert="horz" lIns="91440" tIns="45720" rIns="91440" bIns="45720" rtlCol="0" anchor="t">
            <a:normAutofit/>
          </a:bodyPr>
          <a:lstStyle/>
          <a:p>
            <a:pPr marL="0" indent="0" algn="ctr">
              <a:lnSpc>
                <a:spcPct val="90000"/>
              </a:lnSpc>
              <a:buNone/>
            </a:pPr>
            <a:r>
              <a:rPr lang="en-US" sz="2100">
                <a:solidFill>
                  <a:schemeClr val="tx1"/>
                </a:solidFill>
                <a:hlinkClick r:id="rId5"/>
              </a:rPr>
              <a:t>https://wiki.spu.edu/display/SMTR/SOE+Mentor+Teacher+Resources</a:t>
            </a:r>
            <a:endParaRPr lang="en-US" sz="2100">
              <a:solidFill>
                <a:schemeClr val="tx1"/>
              </a:solidFill>
            </a:endParaRPr>
          </a:p>
        </p:txBody>
      </p:sp>
      <p:sp>
        <p:nvSpPr>
          <p:cNvPr id="23" name="Rectangle 22">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501254"/>
            <a:ext cx="9603727"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08BC2EE0-56AD-8097-52B1-78C8D34CF676}"/>
              </a:ext>
            </a:extLst>
          </p:cNvPr>
          <p:cNvPicPr>
            <a:picLocks noChangeAspect="1"/>
          </p:cNvPicPr>
          <p:nvPr/>
        </p:nvPicPr>
        <p:blipFill>
          <a:blip r:embed="rId6"/>
          <a:stretch>
            <a:fillRect/>
          </a:stretch>
        </p:blipFill>
        <p:spPr>
          <a:xfrm>
            <a:off x="1020740" y="523362"/>
            <a:ext cx="10143460" cy="4957064"/>
          </a:xfrm>
          <a:prstGeom prst="rect">
            <a:avLst/>
          </a:prstGeom>
        </p:spPr>
      </p:pic>
    </p:spTree>
    <p:extLst>
      <p:ext uri="{BB962C8B-B14F-4D97-AF65-F5344CB8AC3E}">
        <p14:creationId xmlns:p14="http://schemas.microsoft.com/office/powerpoint/2010/main" val="1408972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AA57BC5-5990-4FE8-851E-5E0B83A4D87A}"/>
              </a:ext>
            </a:extLst>
          </p:cNvPr>
          <p:cNvSpPr>
            <a:spLocks noGrp="1"/>
          </p:cNvSpPr>
          <p:nvPr>
            <p:ph type="title"/>
          </p:nvPr>
        </p:nvSpPr>
        <p:spPr>
          <a:xfrm>
            <a:off x="7535825" y="982132"/>
            <a:ext cx="3360772" cy="1303867"/>
          </a:xfrm>
        </p:spPr>
        <p:txBody>
          <a:bodyPr>
            <a:normAutofit/>
          </a:bodyPr>
          <a:lstStyle/>
          <a:p>
            <a:pPr>
              <a:lnSpc>
                <a:spcPct val="90000"/>
              </a:lnSpc>
            </a:pPr>
            <a:r>
              <a:rPr lang="en-US" sz="4100"/>
              <a:t>IPC LOOK FORS </a:t>
            </a:r>
          </a:p>
        </p:txBody>
      </p:sp>
      <p:sp>
        <p:nvSpPr>
          <p:cNvPr id="12" name="Rectangle 11">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F90476-91BD-950F-283D-DE2C7F98ED8A}"/>
              </a:ext>
            </a:extLst>
          </p:cNvPr>
          <p:cNvPicPr>
            <a:picLocks noChangeAspect="1"/>
          </p:cNvPicPr>
          <p:nvPr/>
        </p:nvPicPr>
        <p:blipFill rotWithShape="1">
          <a:blip r:embed="rId4"/>
          <a:srcRect l="4511" r="9650" b="2"/>
          <a:stretch/>
        </p:blipFill>
        <p:spPr>
          <a:xfrm>
            <a:off x="1424597" y="1748524"/>
            <a:ext cx="5278777" cy="3858780"/>
          </a:xfrm>
          <a:prstGeom prst="rect">
            <a:avLst/>
          </a:prstGeom>
        </p:spPr>
      </p:pic>
      <p:cxnSp>
        <p:nvCxnSpPr>
          <p:cNvPr id="14" name="Straight Connector 13">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1B67FFC8-F7BE-4661-ABD1-930E45CA45E2}"/>
              </a:ext>
            </a:extLst>
          </p:cNvPr>
          <p:cNvSpPr>
            <a:spLocks noGrp="1"/>
          </p:cNvSpPr>
          <p:nvPr>
            <p:ph idx="1"/>
          </p:nvPr>
        </p:nvSpPr>
        <p:spPr>
          <a:xfrm>
            <a:off x="7535824" y="2556932"/>
            <a:ext cx="3360771" cy="3318936"/>
          </a:xfrm>
        </p:spPr>
        <p:txBody>
          <a:bodyPr>
            <a:normAutofit/>
          </a:bodyPr>
          <a:lstStyle/>
          <a:p>
            <a:pPr marL="0" indent="0">
              <a:lnSpc>
                <a:spcPct val="90000"/>
              </a:lnSpc>
              <a:buNone/>
            </a:pPr>
            <a:r>
              <a:rPr lang="en-US" sz="1700" dirty="0">
                <a:hlinkClick r:id="rId5"/>
              </a:rPr>
              <a:t>https://wiki.spu.edu/display/SMTR/SOE+Mentor+Teacher+Resources?preview=/150635143/282460318/IPC%20Look%20Fors.pdf</a:t>
            </a:r>
            <a:endParaRPr lang="en-US" sz="1700" dirty="0"/>
          </a:p>
          <a:p>
            <a:pPr marL="0" indent="0">
              <a:lnSpc>
                <a:spcPct val="90000"/>
              </a:lnSpc>
              <a:buNone/>
            </a:pPr>
            <a:endParaRPr lang="en-US" sz="1700" dirty="0"/>
          </a:p>
          <a:p>
            <a:pPr marL="0" indent="0">
              <a:lnSpc>
                <a:spcPct val="90000"/>
              </a:lnSpc>
              <a:buNone/>
            </a:pPr>
            <a:r>
              <a:rPr lang="en-US" sz="1700" dirty="0">
                <a:hlinkClick r:id="rId6"/>
              </a:rPr>
              <a:t>https://wiki.spu.edu/display/SMTR/SOE+Mentor+Teacher+Resources?preview=/150635143/293830995/IPC%20Look%20Fors%20-%20Observation%20form.docx</a:t>
            </a:r>
            <a:endParaRPr lang="en-US" sz="1700" dirty="0"/>
          </a:p>
        </p:txBody>
      </p:sp>
    </p:spTree>
    <p:extLst>
      <p:ext uri="{BB962C8B-B14F-4D97-AF65-F5344CB8AC3E}">
        <p14:creationId xmlns:p14="http://schemas.microsoft.com/office/powerpoint/2010/main" val="3681959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t>Autumn 2023 </a:t>
            </a:r>
          </a:p>
        </p:txBody>
      </p:sp>
      <p:sp>
        <p:nvSpPr>
          <p:cNvPr id="3" name="Subtitle 2"/>
          <p:cNvSpPr>
            <a:spLocks noGrp="1"/>
          </p:cNvSpPr>
          <p:nvPr>
            <p:ph type="subTitle" idx="1"/>
          </p:nvPr>
        </p:nvSpPr>
        <p:spPr/>
        <p:txBody>
          <a:bodyPr>
            <a:noAutofit/>
          </a:bodyPr>
          <a:lstStyle/>
          <a:p>
            <a:r>
              <a:rPr lang="en-US" sz="3600" dirty="0"/>
              <a:t>SPU Co-Teaching Training</a:t>
            </a:r>
          </a:p>
        </p:txBody>
      </p:sp>
    </p:spTree>
    <p:extLst>
      <p:ext uri="{BB962C8B-B14F-4D97-AF65-F5344CB8AC3E}">
        <p14:creationId xmlns:p14="http://schemas.microsoft.com/office/powerpoint/2010/main" val="1080360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4F8508-8A54-4DFA-6F81-46864C8BC7C3}"/>
              </a:ext>
            </a:extLst>
          </p:cNvPr>
          <p:cNvPicPr>
            <a:picLocks noGrp="1" noChangeAspect="1"/>
          </p:cNvPicPr>
          <p:nvPr>
            <p:ph idx="1"/>
          </p:nvPr>
        </p:nvPicPr>
        <p:blipFill>
          <a:blip r:embed="rId2"/>
          <a:stretch>
            <a:fillRect/>
          </a:stretch>
        </p:blipFill>
        <p:spPr>
          <a:xfrm>
            <a:off x="2906441" y="0"/>
            <a:ext cx="6592773" cy="6858000"/>
          </a:xfrm>
        </p:spPr>
      </p:pic>
    </p:spTree>
    <p:extLst>
      <p:ext uri="{BB962C8B-B14F-4D97-AF65-F5344CB8AC3E}">
        <p14:creationId xmlns:p14="http://schemas.microsoft.com/office/powerpoint/2010/main" val="268797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05D94FF-47A5-9E86-4FE4-F78DC4FBFA1B}"/>
              </a:ext>
            </a:extLst>
          </p:cNvPr>
          <p:cNvPicPr>
            <a:picLocks noGrp="1" noChangeAspect="1"/>
          </p:cNvPicPr>
          <p:nvPr>
            <p:ph idx="1"/>
          </p:nvPr>
        </p:nvPicPr>
        <p:blipFill>
          <a:blip r:embed="rId2"/>
          <a:stretch>
            <a:fillRect/>
          </a:stretch>
        </p:blipFill>
        <p:spPr>
          <a:xfrm>
            <a:off x="1505610" y="103409"/>
            <a:ext cx="9180779" cy="6651182"/>
          </a:xfrm>
        </p:spPr>
      </p:pic>
    </p:spTree>
    <p:extLst>
      <p:ext uri="{BB962C8B-B14F-4D97-AF65-F5344CB8AC3E}">
        <p14:creationId xmlns:p14="http://schemas.microsoft.com/office/powerpoint/2010/main" val="555064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Cross</a:t>
            </a:r>
            <a:r>
              <a:rPr lang="en-US" dirty="0"/>
              <a:t>-cultural </a:t>
            </a:r>
            <a:r>
              <a:rPr lang="en-US" dirty="0">
                <a:solidFill>
                  <a:srgbClr val="00B050"/>
                </a:solidFill>
              </a:rPr>
              <a:t>training</a:t>
            </a:r>
            <a:r>
              <a:rPr lang="en-US" dirty="0"/>
              <a:t> </a:t>
            </a:r>
          </a:p>
        </p:txBody>
      </p:sp>
      <p:sp>
        <p:nvSpPr>
          <p:cNvPr id="3" name="Content Placeholder 2"/>
          <p:cNvSpPr>
            <a:spLocks noGrp="1"/>
          </p:cNvSpPr>
          <p:nvPr>
            <p:ph idx="1"/>
          </p:nvPr>
        </p:nvSpPr>
        <p:spPr>
          <a:xfrm>
            <a:off x="1295401" y="2556932"/>
            <a:ext cx="7101347" cy="3318936"/>
          </a:xfrm>
        </p:spPr>
        <p:txBody>
          <a:bodyPr>
            <a:normAutofit fontScale="92500" lnSpcReduction="10000"/>
          </a:bodyPr>
          <a:lstStyle/>
          <a:p>
            <a:r>
              <a:rPr lang="en-US" sz="3600" b="1" dirty="0">
                <a:solidFill>
                  <a:srgbClr val="FF0000"/>
                </a:solidFill>
              </a:rPr>
              <a:t>It’s not right or wrong- it’s just different. </a:t>
            </a:r>
            <a:endParaRPr lang="en-US" sz="3600" b="1" dirty="0">
              <a:solidFill>
                <a:srgbClr val="0070C0"/>
              </a:solidFill>
            </a:endParaRPr>
          </a:p>
          <a:p>
            <a:r>
              <a:rPr lang="en-US" sz="3600" b="1" dirty="0">
                <a:solidFill>
                  <a:srgbClr val="00B050"/>
                </a:solidFill>
              </a:rPr>
              <a:t>Is what I’m doing, saying or thinking building trust or undermining trust? </a:t>
            </a:r>
            <a:endParaRPr lang="en-US" sz="3600" b="1" dirty="0">
              <a:solidFill>
                <a:srgbClr val="0070C0"/>
              </a:solidFill>
            </a:endParaRPr>
          </a:p>
          <a:p>
            <a:r>
              <a:rPr lang="en-US" sz="3600" b="1" dirty="0">
                <a:solidFill>
                  <a:schemeClr val="tx1"/>
                </a:solidFill>
              </a:rPr>
              <a:t>It’s not what you do first- it’s what you do next. </a:t>
            </a:r>
          </a:p>
        </p:txBody>
      </p:sp>
      <p:sp>
        <p:nvSpPr>
          <p:cNvPr id="7" name="AutoShape 8" descr="Image result for kenya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Image result for kenya fl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4269" y="3087056"/>
            <a:ext cx="2425712" cy="161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042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You Co-Teaching or Just Taking Turns?</a:t>
            </a:r>
            <a:br>
              <a:rPr lang="en-US" dirty="0"/>
            </a:br>
            <a:endParaRPr lang="en-US" dirty="0"/>
          </a:p>
        </p:txBody>
      </p:sp>
      <p:pic>
        <p:nvPicPr>
          <p:cNvPr id="1026" name="Picture 2" descr="Image result for taking tu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993" y="1867982"/>
            <a:ext cx="2752725" cy="423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15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12824"/>
            <a:ext cx="9601196" cy="1303867"/>
          </a:xfrm>
        </p:spPr>
        <p:txBody>
          <a:bodyPr>
            <a:normAutofit fontScale="90000"/>
          </a:bodyPr>
          <a:lstStyle/>
          <a:p>
            <a:r>
              <a:rPr lang="en-US" b="1" dirty="0"/>
              <a:t>Two are better than one</a:t>
            </a:r>
            <a:br>
              <a:rPr lang="en-US" dirty="0"/>
            </a:br>
            <a:r>
              <a:rPr lang="en-US" dirty="0"/>
              <a:t>co-teaching in action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96381" y="2462731"/>
            <a:ext cx="4561091" cy="3420818"/>
          </a:xfrm>
        </p:spPr>
      </p:pic>
      <p:pic>
        <p:nvPicPr>
          <p:cNvPr id="5" name="Picture 4">
            <a:extLst>
              <a:ext uri="{FF2B5EF4-FFF2-40B4-BE49-F238E27FC236}">
                <a16:creationId xmlns:a16="http://schemas.microsoft.com/office/drawing/2014/main" id="{9B6DB397-1387-FE6C-560D-7E663DA52682}"/>
              </a:ext>
            </a:extLst>
          </p:cNvPr>
          <p:cNvPicPr>
            <a:picLocks noChangeAspect="1"/>
          </p:cNvPicPr>
          <p:nvPr/>
        </p:nvPicPr>
        <p:blipFill>
          <a:blip r:embed="rId3"/>
          <a:stretch>
            <a:fillRect/>
          </a:stretch>
        </p:blipFill>
        <p:spPr>
          <a:xfrm rot="5400000">
            <a:off x="5834527" y="2462734"/>
            <a:ext cx="4561092" cy="3420819"/>
          </a:xfrm>
          <a:prstGeom prst="rect">
            <a:avLst/>
          </a:prstGeom>
        </p:spPr>
      </p:pic>
    </p:spTree>
    <p:extLst>
      <p:ext uri="{BB962C8B-B14F-4D97-AF65-F5344CB8AC3E}">
        <p14:creationId xmlns:p14="http://schemas.microsoft.com/office/powerpoint/2010/main" val="104433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CO-TEACHING SUMMER COURSES</a:t>
            </a:r>
          </a:p>
        </p:txBody>
      </p:sp>
      <p:sp>
        <p:nvSpPr>
          <p:cNvPr id="3" name="Content Placeholder 2"/>
          <p:cNvSpPr>
            <a:spLocks noGrp="1"/>
          </p:cNvSpPr>
          <p:nvPr>
            <p:ph idx="1"/>
          </p:nvPr>
        </p:nvSpPr>
        <p:spPr/>
        <p:txBody>
          <a:bodyPr/>
          <a:lstStyle/>
          <a:p>
            <a:r>
              <a:rPr lang="en-US" dirty="0"/>
              <a:t>Co-Planning– changed the texts and syllabus </a:t>
            </a:r>
          </a:p>
          <a:p>
            <a:r>
              <a:rPr lang="en-US" dirty="0"/>
              <a:t>Co-Teaching- team teaching </a:t>
            </a:r>
          </a:p>
          <a:p>
            <a:r>
              <a:rPr lang="en-US" dirty="0"/>
              <a:t>Co-Reflecting – talked about strengths and weaknesses, candid in our feedback to each other, felt like a partnership </a:t>
            </a:r>
          </a:p>
        </p:txBody>
      </p:sp>
      <p:pic>
        <p:nvPicPr>
          <p:cNvPr id="1028" name="Picture 4" descr="https://spu.edu/depts/uc/VIS/images/Screen/GIF/logo-spu-legacy-maro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000" y="4023750"/>
            <a:ext cx="44100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53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 CO-TEACHING</a:t>
            </a:r>
          </a:p>
        </p:txBody>
      </p:sp>
      <p:sp>
        <p:nvSpPr>
          <p:cNvPr id="3" name="Content Placeholder 2"/>
          <p:cNvSpPr>
            <a:spLocks noGrp="1"/>
          </p:cNvSpPr>
          <p:nvPr>
            <p:ph idx="1"/>
          </p:nvPr>
        </p:nvSpPr>
        <p:spPr>
          <a:xfrm>
            <a:off x="1295401" y="2556932"/>
            <a:ext cx="4682612" cy="3318936"/>
          </a:xfrm>
        </p:spPr>
        <p:txBody>
          <a:bodyPr/>
          <a:lstStyle/>
          <a:p>
            <a:r>
              <a:rPr lang="en-US" dirty="0"/>
              <a:t>Create a four-square box. </a:t>
            </a:r>
          </a:p>
          <a:p>
            <a:endParaRPr lang="en-US" dirty="0"/>
          </a:p>
          <a:p>
            <a:r>
              <a:rPr lang="en-US" dirty="0"/>
              <a:t>top left= technical definition</a:t>
            </a:r>
          </a:p>
          <a:p>
            <a:r>
              <a:rPr lang="en-US" dirty="0"/>
              <a:t>top right= personal definition</a:t>
            </a:r>
          </a:p>
          <a:p>
            <a:r>
              <a:rPr lang="en-US" dirty="0"/>
              <a:t>bottom left= personal example</a:t>
            </a:r>
          </a:p>
          <a:p>
            <a:r>
              <a:rPr lang="en-US" dirty="0"/>
              <a:t>bottom right = illustration </a:t>
            </a:r>
          </a:p>
          <a:p>
            <a:endParaRPr lang="en-US" dirty="0"/>
          </a:p>
        </p:txBody>
      </p:sp>
      <p:pic>
        <p:nvPicPr>
          <p:cNvPr id="2052" name="Picture 4" descr="2012-11-06-fruit-FourSqu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033" y="2766552"/>
            <a:ext cx="2941586" cy="294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81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n-US" altLang="en-US" sz="6600" dirty="0">
                <a:solidFill>
                  <a:srgbClr val="284398"/>
                </a:solidFill>
                <a:ea typeface="ＭＳ Ｐゴシック" pitchFamily="34" charset="-128"/>
                <a:cs typeface="Arial"/>
              </a:rPr>
              <a:t>Sharing from Experience</a:t>
            </a:r>
          </a:p>
        </p:txBody>
      </p:sp>
      <p:sp>
        <p:nvSpPr>
          <p:cNvPr id="14339" name="Rectangle 3"/>
          <p:cNvSpPr>
            <a:spLocks noGrp="1" noChangeArrowheads="1"/>
          </p:cNvSpPr>
          <p:nvPr>
            <p:ph type="body" idx="1"/>
          </p:nvPr>
        </p:nvSpPr>
        <p:spPr/>
        <p:txBody>
          <a:bodyPr/>
          <a:lstStyle/>
          <a:p>
            <a:pPr eaLnBrk="1" hangingPunct="1"/>
            <a:r>
              <a:rPr lang="en-US" altLang="en-US" dirty="0">
                <a:ea typeface="ＭＳ Ｐゴシック" pitchFamily="34" charset="-128"/>
              </a:rPr>
              <a:t>If you have worked in a co-teaching model, share the rewards and challenges you have experienced. Put this in the chat. </a:t>
            </a:r>
          </a:p>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17262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CO-TEACHING DEFINITION </a:t>
            </a:r>
          </a:p>
        </p:txBody>
      </p:sp>
      <p:sp>
        <p:nvSpPr>
          <p:cNvPr id="3" name="Content Placeholder 2"/>
          <p:cNvSpPr>
            <a:spLocks noGrp="1"/>
          </p:cNvSpPr>
          <p:nvPr>
            <p:ph idx="1"/>
          </p:nvPr>
        </p:nvSpPr>
        <p:spPr/>
        <p:txBody>
          <a:bodyPr>
            <a:normAutofit/>
          </a:bodyPr>
          <a:lstStyle/>
          <a:p>
            <a:r>
              <a:rPr lang="en-US" sz="3600" dirty="0"/>
              <a:t>Co-Teaching is defined as two teachers working together with groups of students – sharing the </a:t>
            </a:r>
            <a:r>
              <a:rPr lang="en-US" sz="3600" b="1" dirty="0">
                <a:solidFill>
                  <a:srgbClr val="92D050"/>
                </a:solidFill>
              </a:rPr>
              <a:t>planning</a:t>
            </a:r>
            <a:r>
              <a:rPr lang="en-US" sz="3600" b="1" dirty="0"/>
              <a:t>, </a:t>
            </a:r>
            <a:r>
              <a:rPr lang="en-US" sz="3600" b="1" dirty="0">
                <a:solidFill>
                  <a:srgbClr val="FF0000"/>
                </a:solidFill>
              </a:rPr>
              <a:t>organization</a:t>
            </a:r>
            <a:r>
              <a:rPr lang="en-US" sz="3600" b="1" dirty="0"/>
              <a:t>, </a:t>
            </a:r>
            <a:r>
              <a:rPr lang="en-US" sz="3600" b="1" dirty="0">
                <a:solidFill>
                  <a:srgbClr val="FFC000"/>
                </a:solidFill>
              </a:rPr>
              <a:t>delivery</a:t>
            </a:r>
            <a:r>
              <a:rPr lang="en-US" sz="3600" dirty="0"/>
              <a:t> and </a:t>
            </a:r>
            <a:r>
              <a:rPr lang="en-US" sz="3600" b="1" dirty="0">
                <a:solidFill>
                  <a:srgbClr val="0070C0"/>
                </a:solidFill>
              </a:rPr>
              <a:t>assessment </a:t>
            </a:r>
            <a:r>
              <a:rPr lang="en-US" sz="3600" dirty="0"/>
              <a:t>of instruction, as well as the physical space. </a:t>
            </a:r>
          </a:p>
        </p:txBody>
      </p:sp>
    </p:spTree>
    <p:extLst>
      <p:ext uri="{BB962C8B-B14F-4D97-AF65-F5344CB8AC3E}">
        <p14:creationId xmlns:p14="http://schemas.microsoft.com/office/powerpoint/2010/main" val="2195435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US" altLang="en-US" sz="4000" dirty="0">
                <a:solidFill>
                  <a:srgbClr val="284398"/>
                </a:solidFill>
                <a:latin typeface="+mn-lt"/>
                <a:ea typeface="ＭＳ Ｐゴシック" pitchFamily="34" charset="-128"/>
                <a:cs typeface="Arial"/>
              </a:rPr>
              <a:t>Some Important Aspects of Co-Teaching</a:t>
            </a:r>
          </a:p>
        </p:txBody>
      </p:sp>
      <p:sp>
        <p:nvSpPr>
          <p:cNvPr id="6147" name="Rectangle 3"/>
          <p:cNvSpPr>
            <a:spLocks noGrp="1" noChangeArrowheads="1"/>
          </p:cNvSpPr>
          <p:nvPr>
            <p:ph type="body" idx="1"/>
          </p:nvPr>
        </p:nvSpPr>
        <p:spPr/>
        <p:txBody>
          <a:bodyPr>
            <a:normAutofit fontScale="92500"/>
          </a:bodyPr>
          <a:lstStyle/>
          <a:p>
            <a:pPr eaLnBrk="1" hangingPunct="1"/>
            <a:r>
              <a:rPr lang="en-US" altLang="en-US" sz="3200" dirty="0">
                <a:ea typeface="ＭＳ Ｐゴシック" pitchFamily="34" charset="-128"/>
              </a:rPr>
              <a:t>Engages both teachers</a:t>
            </a:r>
          </a:p>
          <a:p>
            <a:pPr eaLnBrk="1" hangingPunct="1"/>
            <a:r>
              <a:rPr lang="en-US" altLang="en-US" sz="3200" dirty="0">
                <a:ea typeface="ＭＳ Ｐゴシック" pitchFamily="34" charset="-128"/>
              </a:rPr>
              <a:t>Incorporates a variety of </a:t>
            </a:r>
            <a:r>
              <a:rPr lang="en-US" altLang="en-US" sz="3200" u="sng" dirty="0">
                <a:ea typeface="ＭＳ Ｐゴシック" pitchFamily="34" charset="-128"/>
              </a:rPr>
              <a:t>intentional</a:t>
            </a:r>
            <a:r>
              <a:rPr lang="en-US" altLang="en-US" sz="3200" dirty="0">
                <a:ea typeface="ＭＳ Ｐゴシック" pitchFamily="34" charset="-128"/>
              </a:rPr>
              <a:t> co-teaching strategies </a:t>
            </a:r>
          </a:p>
          <a:p>
            <a:pPr eaLnBrk="1" hangingPunct="1"/>
            <a:r>
              <a:rPr lang="en-US" altLang="en-US" sz="3200" dirty="0">
                <a:ea typeface="ＭＳ Ｐゴシック" pitchFamily="34" charset="-128"/>
              </a:rPr>
              <a:t>Scaffolds the approach to learning to teach with gradual shift of responsibility</a:t>
            </a:r>
          </a:p>
          <a:p>
            <a:pPr eaLnBrk="1" hangingPunct="1"/>
            <a:r>
              <a:rPr lang="en-US" altLang="en-US" sz="3200" dirty="0">
                <a:ea typeface="ＭＳ Ｐゴシック" pitchFamily="34" charset="-128"/>
              </a:rPr>
              <a:t>Reflects a changing definition of classroom teaching </a:t>
            </a:r>
          </a:p>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3504316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24">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8" name="Rectangle 27">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Image result for spu logo">
            <a:extLst>
              <a:ext uri="{FF2B5EF4-FFF2-40B4-BE49-F238E27FC236}">
                <a16:creationId xmlns:a16="http://schemas.microsoft.com/office/drawing/2014/main" id="{0F15F1B7-817B-4CB1-B4A5-250E944E67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90" b="-1"/>
          <a:stretch/>
        </p:blipFill>
        <p:spPr bwMode="auto">
          <a:xfrm>
            <a:off x="1229124" y="877470"/>
            <a:ext cx="9913797" cy="519493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2" name="Group 3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3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4" name="Picture 3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6" name="Picture 3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91431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n-US" altLang="en-US" sz="6000" dirty="0">
                <a:solidFill>
                  <a:srgbClr val="284398"/>
                </a:solidFill>
                <a:latin typeface="+mn-lt"/>
                <a:ea typeface="ＭＳ Ｐゴシック" pitchFamily="34" charset="-128"/>
                <a:cs typeface="Arial"/>
              </a:rPr>
              <a:t>What are the Benefits?</a:t>
            </a:r>
          </a:p>
        </p:txBody>
      </p:sp>
      <p:sp>
        <p:nvSpPr>
          <p:cNvPr id="7171" name="Rectangle 3"/>
          <p:cNvSpPr>
            <a:spLocks noGrp="1" noChangeArrowheads="1"/>
          </p:cNvSpPr>
          <p:nvPr>
            <p:ph type="body" idx="1"/>
          </p:nvPr>
        </p:nvSpPr>
        <p:spPr/>
        <p:txBody>
          <a:bodyPr/>
          <a:lstStyle/>
          <a:p>
            <a:pPr eaLnBrk="1" hangingPunct="1"/>
            <a:r>
              <a:rPr lang="en-US" altLang="en-US" sz="4400" dirty="0">
                <a:ea typeface="ＭＳ Ｐゴシック" pitchFamily="34" charset="-128"/>
              </a:rPr>
              <a:t>Benefits to students</a:t>
            </a:r>
          </a:p>
          <a:p>
            <a:pPr lvl="1" eaLnBrk="1" hangingPunct="1"/>
            <a:r>
              <a:rPr lang="en-US" altLang="en-US" sz="4000" dirty="0">
                <a:ea typeface="ＭＳ Ｐゴシック" pitchFamily="34" charset="-128"/>
              </a:rPr>
              <a:t>Increased student achievement</a:t>
            </a:r>
          </a:p>
          <a:p>
            <a:pPr lvl="1" eaLnBrk="1" hangingPunct="1"/>
            <a:r>
              <a:rPr lang="en-US" altLang="en-US" sz="4000" dirty="0">
                <a:ea typeface="ＭＳ Ｐゴシック" pitchFamily="34" charset="-128"/>
              </a:rPr>
              <a:t>More individual attention for students</a:t>
            </a:r>
          </a:p>
          <a:p>
            <a:pPr eaLnBrk="1" hangingPunct="1">
              <a:buFont typeface="Wingdings" pitchFamily="2" charset="2"/>
              <a:buNone/>
            </a:pPr>
            <a:endParaRPr lang="en-US" altLang="en-US" dirty="0">
              <a:ea typeface="ＭＳ Ｐゴシック" pitchFamily="34" charset="-128"/>
            </a:endParaRPr>
          </a:p>
        </p:txBody>
      </p:sp>
    </p:spTree>
    <p:extLst>
      <p:ext uri="{BB962C8B-B14F-4D97-AF65-F5344CB8AC3E}">
        <p14:creationId xmlns:p14="http://schemas.microsoft.com/office/powerpoint/2010/main" val="4129820658"/>
      </p:ext>
    </p:extLst>
  </p:cSld>
  <p:clrMapOvr>
    <a:masterClrMapping/>
  </p:clrMapOvr>
  <p:transition advTm="8912"/>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idx="4294967295"/>
          </p:nvPr>
        </p:nvSpPr>
        <p:spPr>
          <a:xfrm>
            <a:off x="1002889" y="894557"/>
            <a:ext cx="10451691" cy="838200"/>
          </a:xfrm>
        </p:spPr>
        <p:txBody>
          <a:bodyPr anchor="b">
            <a:normAutofit fontScale="90000"/>
          </a:bodyPr>
          <a:lstStyle/>
          <a:p>
            <a:pPr eaLnBrk="1" hangingPunct="1"/>
            <a:r>
              <a:rPr lang="en-US" altLang="en-US" sz="2800" dirty="0">
                <a:latin typeface="Arial"/>
                <a:ea typeface="ＭＳ Ｐゴシック" pitchFamily="34" charset="-128"/>
                <a:cs typeface="Arial"/>
              </a:rPr>
              <a:t>    </a:t>
            </a:r>
            <a:br>
              <a:rPr lang="en-US" altLang="en-US" sz="2800" dirty="0">
                <a:latin typeface="Arial"/>
                <a:ea typeface="ＭＳ Ｐゴシック" pitchFamily="34" charset="-128"/>
                <a:cs typeface="Arial"/>
              </a:rPr>
            </a:br>
            <a:r>
              <a:rPr lang="en-US" altLang="en-US" sz="2800" dirty="0">
                <a:latin typeface="Arial"/>
                <a:ea typeface="ＭＳ Ｐゴシック" pitchFamily="34" charset="-128"/>
                <a:cs typeface="Arial"/>
              </a:rPr>
              <a:t> </a:t>
            </a:r>
            <a:br>
              <a:rPr lang="en-US" altLang="en-US" sz="2800" dirty="0">
                <a:latin typeface="Arial"/>
                <a:ea typeface="ＭＳ Ｐゴシック" pitchFamily="34" charset="-128"/>
                <a:cs typeface="Arial"/>
              </a:rPr>
            </a:br>
            <a:br>
              <a:rPr lang="en-US" altLang="en-US" sz="2800" dirty="0">
                <a:latin typeface="Arial"/>
                <a:ea typeface="ＭＳ Ｐゴシック" pitchFamily="34" charset="-128"/>
                <a:cs typeface="Arial"/>
              </a:rPr>
            </a:br>
            <a:br>
              <a:rPr lang="en-US" altLang="en-US" sz="2800" dirty="0">
                <a:latin typeface="Arial"/>
                <a:ea typeface="ＭＳ Ｐゴシック" pitchFamily="34" charset="-128"/>
                <a:cs typeface="Arial"/>
              </a:rPr>
            </a:br>
            <a:br>
              <a:rPr lang="en-US" altLang="en-US" sz="2800" dirty="0">
                <a:solidFill>
                  <a:srgbClr val="284398"/>
                </a:solidFill>
                <a:latin typeface="Arial"/>
                <a:ea typeface="ＭＳ Ｐゴシック" pitchFamily="34" charset="-128"/>
                <a:cs typeface="Arial"/>
              </a:rPr>
            </a:br>
            <a:br>
              <a:rPr lang="en-US" altLang="en-US" sz="2800" dirty="0">
                <a:solidFill>
                  <a:srgbClr val="284398"/>
                </a:solidFill>
                <a:latin typeface="Arial"/>
                <a:ea typeface="ＭＳ Ｐゴシック" pitchFamily="34" charset="-128"/>
                <a:cs typeface="Arial"/>
              </a:rPr>
            </a:br>
            <a:br>
              <a:rPr lang="en-US" altLang="en-US" sz="2800" dirty="0">
                <a:solidFill>
                  <a:srgbClr val="284398"/>
                </a:solidFill>
                <a:latin typeface="Arial"/>
                <a:ea typeface="ＭＳ Ｐゴシック" pitchFamily="34" charset="-128"/>
                <a:cs typeface="Arial"/>
              </a:rPr>
            </a:br>
            <a:br>
              <a:rPr lang="en-US" altLang="en-US" sz="2800" dirty="0">
                <a:solidFill>
                  <a:srgbClr val="284398"/>
                </a:solidFill>
                <a:latin typeface="Arial"/>
                <a:ea typeface="ＭＳ Ｐゴシック" pitchFamily="34" charset="-128"/>
                <a:cs typeface="Arial"/>
              </a:rPr>
            </a:br>
            <a:r>
              <a:rPr lang="en-US" altLang="en-US" sz="3600" b="1" dirty="0">
                <a:solidFill>
                  <a:srgbClr val="284398"/>
                </a:solidFill>
                <a:latin typeface="+mn-lt"/>
                <a:ea typeface="ＭＳ Ｐゴシック" pitchFamily="34" charset="-128"/>
                <a:cs typeface="Arial"/>
              </a:rPr>
              <a:t>Benefits to Teacher Candidates</a:t>
            </a:r>
            <a:br>
              <a:rPr lang="en-US" altLang="en-US" sz="3600" b="1" dirty="0">
                <a:solidFill>
                  <a:srgbClr val="284398"/>
                </a:solidFill>
                <a:latin typeface="+mn-lt"/>
                <a:ea typeface="ＭＳ Ｐゴシック" pitchFamily="34" charset="-128"/>
                <a:cs typeface="Arial"/>
              </a:rPr>
            </a:br>
            <a:r>
              <a:rPr lang="en-US" altLang="en-US" sz="3600" b="1" dirty="0">
                <a:solidFill>
                  <a:srgbClr val="284398"/>
                </a:solidFill>
                <a:latin typeface="+mn-lt"/>
                <a:ea typeface="ＭＳ Ｐゴシック" pitchFamily="34" charset="-128"/>
                <a:cs typeface="Arial"/>
              </a:rPr>
              <a:t>St. Cloud State University End of Experience Survey</a:t>
            </a:r>
          </a:p>
        </p:txBody>
      </p:sp>
      <p:sp>
        <p:nvSpPr>
          <p:cNvPr id="513027" name="Rectangle 3"/>
          <p:cNvSpPr>
            <a:spLocks noGrp="1" noChangeArrowheads="1"/>
          </p:cNvSpPr>
          <p:nvPr>
            <p:ph sz="quarter" idx="4294967295"/>
          </p:nvPr>
        </p:nvSpPr>
        <p:spPr>
          <a:xfrm>
            <a:off x="2057400" y="1371600"/>
            <a:ext cx="8610600" cy="4846638"/>
          </a:xfrm>
        </p:spPr>
        <p:txBody>
          <a:bodyPr/>
          <a:lstStyle/>
          <a:p>
            <a:pPr marL="273050" indent="-273050">
              <a:spcBef>
                <a:spcPts val="0"/>
              </a:spcBef>
              <a:buNone/>
            </a:pPr>
            <a:r>
              <a:rPr lang="en-US" altLang="en-US" dirty="0">
                <a:solidFill>
                  <a:srgbClr val="B3A2C7"/>
                </a:solidFill>
                <a:ea typeface="ＭＳ Ｐゴシック" pitchFamily="34" charset="-128"/>
              </a:rPr>
              <a:t> </a:t>
            </a:r>
          </a:p>
          <a:p>
            <a:pPr marL="273050" indent="-273050">
              <a:spcBef>
                <a:spcPts val="0"/>
              </a:spcBef>
              <a:buNone/>
            </a:pPr>
            <a:r>
              <a:rPr lang="en-US" altLang="en-US" sz="2800" b="1" u="sng" dirty="0">
                <a:ea typeface="ＭＳ Ｐゴシック" pitchFamily="34" charset="-128"/>
              </a:rPr>
              <a:t>Teacher Candidates indicated that Co-Teaching led to:</a:t>
            </a:r>
            <a:endParaRPr lang="en-US" altLang="en-US" sz="2800" dirty="0">
              <a:ea typeface="ＭＳ Ｐゴシック" pitchFamily="34" charset="-128"/>
            </a:endParaRPr>
          </a:p>
          <a:p>
            <a:pPr marL="547688" lvl="1" indent="-273050">
              <a:spcBef>
                <a:spcPts val="0"/>
              </a:spcBef>
              <a:buFont typeface="Wingdings 2" pitchFamily="18" charset="2"/>
              <a:buChar char="·"/>
            </a:pPr>
            <a:r>
              <a:rPr lang="en-US" altLang="en-US" sz="2800" dirty="0">
                <a:ea typeface="ＭＳ Ｐゴシック" pitchFamily="34" charset="-128"/>
              </a:rPr>
              <a:t>Improved classroom management skills (95.5%)</a:t>
            </a:r>
          </a:p>
          <a:p>
            <a:pPr marL="547688" lvl="1" indent="-273050">
              <a:spcBef>
                <a:spcPts val="0"/>
              </a:spcBef>
              <a:buFont typeface="Wingdings 2" pitchFamily="18" charset="2"/>
              <a:buChar char="·"/>
            </a:pPr>
            <a:r>
              <a:rPr lang="en-US" altLang="en-US" sz="2800" dirty="0">
                <a:ea typeface="ＭＳ Ｐゴシック" pitchFamily="34" charset="-128"/>
              </a:rPr>
              <a:t>Increased collaboration skills (94.9%)</a:t>
            </a:r>
          </a:p>
          <a:p>
            <a:pPr marL="547688" lvl="1" indent="-273050">
              <a:spcBef>
                <a:spcPts val="0"/>
              </a:spcBef>
              <a:buFont typeface="Wingdings 2" pitchFamily="18" charset="2"/>
              <a:buChar char="·"/>
            </a:pPr>
            <a:r>
              <a:rPr lang="en-US" altLang="en-US" sz="2800" dirty="0">
                <a:ea typeface="ＭＳ Ｐゴシック" pitchFamily="34" charset="-128"/>
              </a:rPr>
              <a:t>More teaching time  (94.6%)</a:t>
            </a:r>
          </a:p>
          <a:p>
            <a:pPr marL="547688" lvl="1" indent="-273050">
              <a:spcBef>
                <a:spcPts val="0"/>
              </a:spcBef>
              <a:buFont typeface="Wingdings 2" pitchFamily="18" charset="2"/>
              <a:buChar char="·"/>
            </a:pPr>
            <a:r>
              <a:rPr lang="en-US" altLang="en-US" sz="2800" dirty="0">
                <a:ea typeface="ＭＳ Ｐゴシック" pitchFamily="34" charset="-128"/>
              </a:rPr>
              <a:t>Increased confidence (89.9%)</a:t>
            </a:r>
          </a:p>
          <a:p>
            <a:pPr marL="547688" lvl="1" indent="-273050">
              <a:spcBef>
                <a:spcPts val="0"/>
              </a:spcBef>
              <a:buFont typeface="Wingdings 2" pitchFamily="18" charset="2"/>
              <a:buChar char="·"/>
            </a:pPr>
            <a:r>
              <a:rPr lang="en-US" altLang="en-US" sz="2800" dirty="0">
                <a:ea typeface="ＭＳ Ｐゴシック" pitchFamily="34" charset="-128"/>
              </a:rPr>
              <a:t>Deeper understanding of the curriculum through co-planning (89.1%)</a:t>
            </a:r>
          </a:p>
          <a:p>
            <a:pPr marL="547688" lvl="1" indent="-273050">
              <a:spcBef>
                <a:spcPts val="0"/>
              </a:spcBef>
              <a:buFont typeface="Wingdings 2" pitchFamily="18" charset="2"/>
              <a:buChar char="·"/>
            </a:pPr>
            <a:r>
              <a:rPr lang="en-US" altLang="en-US" sz="2800" dirty="0">
                <a:ea typeface="ＭＳ Ｐゴシック" pitchFamily="34" charset="-128"/>
              </a:rPr>
              <a:t>More opportunities to ask questions and reflect (88.6%)</a:t>
            </a:r>
          </a:p>
        </p:txBody>
      </p:sp>
      <p:sp>
        <p:nvSpPr>
          <p:cNvPr id="8197" name="TextBox 6"/>
          <p:cNvSpPr txBox="1">
            <a:spLocks noChangeArrowheads="1"/>
          </p:cNvSpPr>
          <p:nvPr/>
        </p:nvSpPr>
        <p:spPr bwMode="auto">
          <a:xfrm>
            <a:off x="4981576" y="6334125"/>
            <a:ext cx="5522913"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US" altLang="en-US" sz="1000">
                <a:latin typeface="Comic Sans MS" pitchFamily="66" charset="0"/>
                <a:cs typeface="Arial" charset="0"/>
              </a:rPr>
              <a:t>Copyright 2009, St. Cloud State University, Teacher Quality Enhancement Center:</a:t>
            </a:r>
          </a:p>
          <a:p>
            <a:pPr algn="r" eaLnBrk="1" hangingPunct="1"/>
            <a:r>
              <a:rPr lang="en-US" altLang="en-US" sz="1000">
                <a:latin typeface="Comic Sans MS" pitchFamily="66" charset="0"/>
                <a:cs typeface="Arial" charset="0"/>
              </a:rPr>
              <a:t>Research Funded by a US Department of Education, Teacher Quality Enhancement Grant</a:t>
            </a:r>
          </a:p>
          <a:p>
            <a:pPr algn="r" eaLnBrk="1" hangingPunct="1"/>
            <a:endParaRPr lang="en-US" altLang="en-US" sz="1000">
              <a:latin typeface="Comic Sans MS" pitchFamily="66" charset="0"/>
              <a:cs typeface="Arial" charset="0"/>
            </a:endParaRPr>
          </a:p>
          <a:p>
            <a:pPr algn="r" eaLnBrk="1" hangingPunct="1"/>
            <a:endParaRPr lang="en-US" altLang="en-US">
              <a:latin typeface="Comic Sans MS" pitchFamily="66" charset="0"/>
              <a:cs typeface="Arial" charset="0"/>
            </a:endParaRPr>
          </a:p>
        </p:txBody>
      </p:sp>
    </p:spTree>
    <p:custDataLst>
      <p:tags r:id="rId1"/>
    </p:custDataLst>
    <p:extLst>
      <p:ext uri="{BB962C8B-B14F-4D97-AF65-F5344CB8AC3E}">
        <p14:creationId xmlns:p14="http://schemas.microsoft.com/office/powerpoint/2010/main" val="2780225252"/>
      </p:ext>
    </p:extLst>
  </p:cSld>
  <p:clrMapOvr>
    <a:masterClrMapping/>
  </p:clrMapOvr>
  <p:transition advTm="4291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13026"/>
                                        </p:tgtEl>
                                        <p:attrNameLst>
                                          <p:attrName>style.visibility</p:attrName>
                                        </p:attrNameLst>
                                      </p:cBhvr>
                                      <p:to>
                                        <p:strVal val="visible"/>
                                      </p:to>
                                    </p:set>
                                    <p:animEffect transition="in" filter="blinds(horizontal)">
                                      <p:cBhvr>
                                        <p:cTn id="7" dur="500"/>
                                        <p:tgtEl>
                                          <p:spTgt spid="51302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13027">
                                            <p:txEl>
                                              <p:pRg st="1" end="1"/>
                                            </p:txEl>
                                          </p:spTgt>
                                        </p:tgtEl>
                                        <p:attrNameLst>
                                          <p:attrName>style.visibility</p:attrName>
                                        </p:attrNameLst>
                                      </p:cBhvr>
                                      <p:to>
                                        <p:strVal val="visible"/>
                                      </p:to>
                                    </p:set>
                                    <p:animEffect transition="in" filter="fade">
                                      <p:cBhvr>
                                        <p:cTn id="11" dur="2000"/>
                                        <p:tgtEl>
                                          <p:spTgt spid="513027">
                                            <p:txEl>
                                              <p:pRg st="1" end="1"/>
                                            </p:txEl>
                                          </p:spTgt>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513027">
                                            <p:txEl>
                                              <p:pRg st="0" end="0"/>
                                            </p:txEl>
                                          </p:spTgt>
                                        </p:tgtEl>
                                        <p:attrNameLst>
                                          <p:attrName>style.visibility</p:attrName>
                                        </p:attrNameLst>
                                      </p:cBhvr>
                                      <p:to>
                                        <p:strVal val="visible"/>
                                      </p:to>
                                    </p:set>
                                    <p:animEffect transition="in" filter="fade">
                                      <p:cBhvr>
                                        <p:cTn id="15" dur="2000"/>
                                        <p:tgtEl>
                                          <p:spTgt spid="513027">
                                            <p:txEl>
                                              <p:pRg st="0" end="0"/>
                                            </p:txEl>
                                          </p:spTgt>
                                        </p:tgtEl>
                                      </p:cBhvr>
                                    </p:animEffect>
                                  </p:childTnLst>
                                </p:cTn>
                              </p:par>
                            </p:childTnLst>
                          </p:cTn>
                        </p:par>
                        <p:par>
                          <p:cTn id="16" fill="hold" nodeType="afterGroup">
                            <p:stCondLst>
                              <p:cond delay="4500"/>
                            </p:stCondLst>
                            <p:childTnLst>
                              <p:par>
                                <p:cTn id="17" presetID="53" presetClass="entr" presetSubtype="0" fill="hold" nodeType="afterEffect">
                                  <p:stCondLst>
                                    <p:cond delay="0"/>
                                  </p:stCondLst>
                                  <p:childTnLst>
                                    <p:set>
                                      <p:cBhvr>
                                        <p:cTn id="18" dur="1" fill="hold">
                                          <p:stCondLst>
                                            <p:cond delay="0"/>
                                          </p:stCondLst>
                                        </p:cTn>
                                        <p:tgtEl>
                                          <p:spTgt spid="513027">
                                            <p:txEl>
                                              <p:pRg st="2" end="2"/>
                                            </p:txEl>
                                          </p:spTgt>
                                        </p:tgtEl>
                                        <p:attrNameLst>
                                          <p:attrName>style.visibility</p:attrName>
                                        </p:attrNameLst>
                                      </p:cBhvr>
                                      <p:to>
                                        <p:strVal val="visible"/>
                                      </p:to>
                                    </p:set>
                                    <p:anim calcmode="lin" valueType="num">
                                      <p:cBhvr>
                                        <p:cTn id="19" dur="1000" fill="hold"/>
                                        <p:tgtEl>
                                          <p:spTgt spid="513027">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13027">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513027">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513027">
                                            <p:txEl>
                                              <p:pRg st="3" end="3"/>
                                            </p:txEl>
                                          </p:spTgt>
                                        </p:tgtEl>
                                        <p:attrNameLst>
                                          <p:attrName>style.visibility</p:attrName>
                                        </p:attrNameLst>
                                      </p:cBhvr>
                                      <p:to>
                                        <p:strVal val="visible"/>
                                      </p:to>
                                    </p:set>
                                    <p:anim calcmode="lin" valueType="num">
                                      <p:cBhvr>
                                        <p:cTn id="26" dur="1000" fill="hold"/>
                                        <p:tgtEl>
                                          <p:spTgt spid="513027">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513027">
                                            <p:txEl>
                                              <p:pRg st="3" end="3"/>
                                            </p:txEl>
                                          </p:spTgt>
                                        </p:tgtEl>
                                        <p:attrNameLst>
                                          <p:attrName>ppt_h</p:attrName>
                                        </p:attrNameLst>
                                      </p:cBhvr>
                                      <p:tavLst>
                                        <p:tav tm="0">
                                          <p:val>
                                            <p:fltVal val="0"/>
                                          </p:val>
                                        </p:tav>
                                        <p:tav tm="100000">
                                          <p:val>
                                            <p:strVal val="#ppt_h"/>
                                          </p:val>
                                        </p:tav>
                                      </p:tavLst>
                                    </p:anim>
                                    <p:animEffect transition="in" filter="fade">
                                      <p:cBhvr>
                                        <p:cTn id="28" dur="1000"/>
                                        <p:tgtEl>
                                          <p:spTgt spid="513027">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513027">
                                            <p:txEl>
                                              <p:pRg st="4" end="4"/>
                                            </p:txEl>
                                          </p:spTgt>
                                        </p:tgtEl>
                                        <p:attrNameLst>
                                          <p:attrName>style.visibility</p:attrName>
                                        </p:attrNameLst>
                                      </p:cBhvr>
                                      <p:to>
                                        <p:strVal val="visible"/>
                                      </p:to>
                                    </p:set>
                                    <p:anim calcmode="lin" valueType="num">
                                      <p:cBhvr>
                                        <p:cTn id="33" dur="1000" fill="hold"/>
                                        <p:tgtEl>
                                          <p:spTgt spid="513027">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513027">
                                            <p:txEl>
                                              <p:pRg st="4" end="4"/>
                                            </p:txEl>
                                          </p:spTgt>
                                        </p:tgtEl>
                                        <p:attrNameLst>
                                          <p:attrName>ppt_h</p:attrName>
                                        </p:attrNameLst>
                                      </p:cBhvr>
                                      <p:tavLst>
                                        <p:tav tm="0">
                                          <p:val>
                                            <p:fltVal val="0"/>
                                          </p:val>
                                        </p:tav>
                                        <p:tav tm="100000">
                                          <p:val>
                                            <p:strVal val="#ppt_h"/>
                                          </p:val>
                                        </p:tav>
                                      </p:tavLst>
                                    </p:anim>
                                    <p:animEffect transition="in" filter="fade">
                                      <p:cBhvr>
                                        <p:cTn id="35" dur="1000"/>
                                        <p:tgtEl>
                                          <p:spTgt spid="51302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513027">
                                            <p:txEl>
                                              <p:pRg st="5" end="5"/>
                                            </p:txEl>
                                          </p:spTgt>
                                        </p:tgtEl>
                                        <p:attrNameLst>
                                          <p:attrName>style.visibility</p:attrName>
                                        </p:attrNameLst>
                                      </p:cBhvr>
                                      <p:to>
                                        <p:strVal val="visible"/>
                                      </p:to>
                                    </p:set>
                                    <p:anim calcmode="lin" valueType="num">
                                      <p:cBhvr>
                                        <p:cTn id="40" dur="1000" fill="hold"/>
                                        <p:tgtEl>
                                          <p:spTgt spid="513027">
                                            <p:txEl>
                                              <p:pRg st="5" end="5"/>
                                            </p:txEl>
                                          </p:spTgt>
                                        </p:tgtEl>
                                        <p:attrNameLst>
                                          <p:attrName>ppt_w</p:attrName>
                                        </p:attrNameLst>
                                      </p:cBhvr>
                                      <p:tavLst>
                                        <p:tav tm="0">
                                          <p:val>
                                            <p:fltVal val="0"/>
                                          </p:val>
                                        </p:tav>
                                        <p:tav tm="100000">
                                          <p:val>
                                            <p:strVal val="#ppt_w"/>
                                          </p:val>
                                        </p:tav>
                                      </p:tavLst>
                                    </p:anim>
                                    <p:anim calcmode="lin" valueType="num">
                                      <p:cBhvr>
                                        <p:cTn id="41" dur="1000" fill="hold"/>
                                        <p:tgtEl>
                                          <p:spTgt spid="513027">
                                            <p:txEl>
                                              <p:pRg st="5" end="5"/>
                                            </p:txEl>
                                          </p:spTgt>
                                        </p:tgtEl>
                                        <p:attrNameLst>
                                          <p:attrName>ppt_h</p:attrName>
                                        </p:attrNameLst>
                                      </p:cBhvr>
                                      <p:tavLst>
                                        <p:tav tm="0">
                                          <p:val>
                                            <p:fltVal val="0"/>
                                          </p:val>
                                        </p:tav>
                                        <p:tav tm="100000">
                                          <p:val>
                                            <p:strVal val="#ppt_h"/>
                                          </p:val>
                                        </p:tav>
                                      </p:tavLst>
                                    </p:anim>
                                    <p:animEffect transition="in" filter="fade">
                                      <p:cBhvr>
                                        <p:cTn id="42" dur="1000"/>
                                        <p:tgtEl>
                                          <p:spTgt spid="513027">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513027">
                                            <p:txEl>
                                              <p:pRg st="6" end="6"/>
                                            </p:txEl>
                                          </p:spTgt>
                                        </p:tgtEl>
                                        <p:attrNameLst>
                                          <p:attrName>style.visibility</p:attrName>
                                        </p:attrNameLst>
                                      </p:cBhvr>
                                      <p:to>
                                        <p:strVal val="visible"/>
                                      </p:to>
                                    </p:set>
                                    <p:anim calcmode="lin" valueType="num">
                                      <p:cBhvr>
                                        <p:cTn id="47" dur="1000" fill="hold"/>
                                        <p:tgtEl>
                                          <p:spTgt spid="513027">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513027">
                                            <p:txEl>
                                              <p:pRg st="6" end="6"/>
                                            </p:txEl>
                                          </p:spTgt>
                                        </p:tgtEl>
                                        <p:attrNameLst>
                                          <p:attrName>ppt_h</p:attrName>
                                        </p:attrNameLst>
                                      </p:cBhvr>
                                      <p:tavLst>
                                        <p:tav tm="0">
                                          <p:val>
                                            <p:fltVal val="0"/>
                                          </p:val>
                                        </p:tav>
                                        <p:tav tm="100000">
                                          <p:val>
                                            <p:strVal val="#ppt_h"/>
                                          </p:val>
                                        </p:tav>
                                      </p:tavLst>
                                    </p:anim>
                                    <p:animEffect transition="in" filter="fade">
                                      <p:cBhvr>
                                        <p:cTn id="49" dur="1000"/>
                                        <p:tgtEl>
                                          <p:spTgt spid="513027">
                                            <p:txEl>
                                              <p:pRg st="6" end="6"/>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513027">
                                            <p:txEl>
                                              <p:pRg st="7" end="7"/>
                                            </p:txEl>
                                          </p:spTgt>
                                        </p:tgtEl>
                                        <p:attrNameLst>
                                          <p:attrName>style.visibility</p:attrName>
                                        </p:attrNameLst>
                                      </p:cBhvr>
                                      <p:to>
                                        <p:strVal val="visible"/>
                                      </p:to>
                                    </p:set>
                                    <p:anim calcmode="lin" valueType="num">
                                      <p:cBhvr>
                                        <p:cTn id="54" dur="1000" fill="hold"/>
                                        <p:tgtEl>
                                          <p:spTgt spid="513027">
                                            <p:txEl>
                                              <p:pRg st="7" end="7"/>
                                            </p:txEl>
                                          </p:spTgt>
                                        </p:tgtEl>
                                        <p:attrNameLst>
                                          <p:attrName>ppt_w</p:attrName>
                                        </p:attrNameLst>
                                      </p:cBhvr>
                                      <p:tavLst>
                                        <p:tav tm="0">
                                          <p:val>
                                            <p:fltVal val="0"/>
                                          </p:val>
                                        </p:tav>
                                        <p:tav tm="100000">
                                          <p:val>
                                            <p:strVal val="#ppt_w"/>
                                          </p:val>
                                        </p:tav>
                                      </p:tavLst>
                                    </p:anim>
                                    <p:anim calcmode="lin" valueType="num">
                                      <p:cBhvr>
                                        <p:cTn id="55" dur="1000" fill="hold"/>
                                        <p:tgtEl>
                                          <p:spTgt spid="513027">
                                            <p:txEl>
                                              <p:pRg st="7" end="7"/>
                                            </p:txEl>
                                          </p:spTgt>
                                        </p:tgtEl>
                                        <p:attrNameLst>
                                          <p:attrName>ppt_h</p:attrName>
                                        </p:attrNameLst>
                                      </p:cBhvr>
                                      <p:tavLst>
                                        <p:tav tm="0">
                                          <p:val>
                                            <p:fltVal val="0"/>
                                          </p:val>
                                        </p:tav>
                                        <p:tav tm="100000">
                                          <p:val>
                                            <p:strVal val="#ppt_h"/>
                                          </p:val>
                                        </p:tav>
                                      </p:tavLst>
                                    </p:anim>
                                    <p:animEffect transition="in" filter="fade">
                                      <p:cBhvr>
                                        <p:cTn id="56" dur="1000"/>
                                        <p:tgtEl>
                                          <p:spTgt spid="5130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2219" y="609600"/>
            <a:ext cx="9979742" cy="914400"/>
          </a:xfrm>
        </p:spPr>
        <p:txBody>
          <a:bodyPr anchor="b">
            <a:noAutofit/>
          </a:bodyPr>
          <a:lstStyle/>
          <a:p>
            <a:pPr eaLnBrk="1" hangingPunct="1"/>
            <a:r>
              <a:rPr lang="en-US" altLang="en-US" sz="3200" b="1" dirty="0">
                <a:solidFill>
                  <a:srgbClr val="284398"/>
                </a:solidFill>
                <a:ea typeface="ＭＳ Ｐゴシック" pitchFamily="34" charset="-128"/>
                <a:cs typeface="Arial"/>
              </a:rPr>
              <a:t>     Benefits to Cooperating Teachers</a:t>
            </a:r>
            <a:br>
              <a:rPr lang="en-US" altLang="en-US" sz="3200" b="1" dirty="0">
                <a:solidFill>
                  <a:srgbClr val="284398"/>
                </a:solidFill>
                <a:ea typeface="ＭＳ Ｐゴシック" pitchFamily="34" charset="-128"/>
                <a:cs typeface="Arial"/>
              </a:rPr>
            </a:br>
            <a:r>
              <a:rPr lang="en-US" altLang="en-US" sz="3200" b="1" dirty="0">
                <a:solidFill>
                  <a:srgbClr val="284398"/>
                </a:solidFill>
                <a:ea typeface="ＭＳ Ｐゴシック" pitchFamily="34" charset="-128"/>
                <a:cs typeface="Arial"/>
              </a:rPr>
              <a:t>     St. Cloud State University End of Experience Survey</a:t>
            </a:r>
          </a:p>
        </p:txBody>
      </p:sp>
      <p:sp>
        <p:nvSpPr>
          <p:cNvPr id="3" name="Content Placeholder 2"/>
          <p:cNvSpPr>
            <a:spLocks noGrp="1"/>
          </p:cNvSpPr>
          <p:nvPr>
            <p:ph sz="quarter" idx="4294967295"/>
          </p:nvPr>
        </p:nvSpPr>
        <p:spPr>
          <a:xfrm>
            <a:off x="1676400" y="1524000"/>
            <a:ext cx="8991600" cy="5334000"/>
          </a:xfrm>
        </p:spPr>
        <p:txBody>
          <a:bodyPr>
            <a:normAutofit/>
          </a:bodyPr>
          <a:lstStyle/>
          <a:p>
            <a:pPr marL="0" indent="0">
              <a:spcBef>
                <a:spcPts val="0"/>
              </a:spcBef>
              <a:buNone/>
            </a:pPr>
            <a:r>
              <a:rPr lang="en-US" altLang="en-US" sz="2800" b="1" u="sng" dirty="0">
                <a:ea typeface="ＭＳ Ｐゴシック" pitchFamily="34" charset="-128"/>
              </a:rPr>
              <a:t>Cooperating Teachers indicate that co-teaching led to:</a:t>
            </a:r>
            <a:endParaRPr lang="en-US" altLang="en-US" sz="2800" dirty="0">
              <a:ea typeface="ＭＳ Ｐゴシック" pitchFamily="34" charset="-128"/>
            </a:endParaRPr>
          </a:p>
          <a:p>
            <a:pPr lvl="1" indent="-342900">
              <a:spcBef>
                <a:spcPts val="0"/>
              </a:spcBef>
              <a:buClr>
                <a:schemeClr val="tx1"/>
              </a:buClr>
              <a:buFont typeface="Wingdings 2" charset="2"/>
              <a:buChar char="·"/>
            </a:pPr>
            <a:r>
              <a:rPr lang="en-US" altLang="en-US" sz="2800" dirty="0">
                <a:ea typeface="ＭＳ Ｐゴシック" pitchFamily="34" charset="-128"/>
              </a:rPr>
              <a:t>Ability to reach more students, particularly those with high needs (93.5%)</a:t>
            </a:r>
          </a:p>
          <a:p>
            <a:pPr lvl="1" indent="-342900">
              <a:spcBef>
                <a:spcPts val="0"/>
              </a:spcBef>
              <a:buClr>
                <a:schemeClr val="tx1"/>
              </a:buClr>
              <a:buFont typeface="Wingdings 2" charset="2"/>
              <a:buChar char="·"/>
            </a:pPr>
            <a:r>
              <a:rPr lang="en-US" altLang="en-US" sz="2800" dirty="0">
                <a:ea typeface="ＭＳ Ｐゴシック" pitchFamily="34" charset="-128"/>
              </a:rPr>
              <a:t>Better relationship with their teacher candidate (91%)</a:t>
            </a:r>
          </a:p>
          <a:p>
            <a:pPr lvl="1" indent="-342900">
              <a:spcBef>
                <a:spcPts val="0"/>
              </a:spcBef>
              <a:buClr>
                <a:schemeClr val="tx1"/>
              </a:buClr>
              <a:buFont typeface="Wingdings 2" charset="2"/>
              <a:buChar char="·"/>
            </a:pPr>
            <a:r>
              <a:rPr lang="en-US" altLang="en-US" sz="2800" dirty="0">
                <a:ea typeface="ＭＳ Ｐゴシック" pitchFamily="34" charset="-128"/>
              </a:rPr>
              <a:t>Experienced professional growth (89.2%)</a:t>
            </a:r>
          </a:p>
          <a:p>
            <a:pPr lvl="1" indent="-342900">
              <a:spcBef>
                <a:spcPts val="0"/>
              </a:spcBef>
              <a:buClr>
                <a:schemeClr val="tx1"/>
              </a:buClr>
              <a:buFont typeface="Wingdings 2" charset="2"/>
              <a:buChar char="·"/>
            </a:pPr>
            <a:r>
              <a:rPr lang="en-US" altLang="en-US" sz="2800" dirty="0">
                <a:ea typeface="ＭＳ Ｐゴシック" pitchFamily="34" charset="-128"/>
              </a:rPr>
              <a:t>Enhanced energy for teaching (87.8%)</a:t>
            </a:r>
          </a:p>
          <a:p>
            <a:pPr lvl="1" indent="-342900">
              <a:spcBef>
                <a:spcPts val="0"/>
              </a:spcBef>
              <a:buClr>
                <a:schemeClr val="tx1"/>
              </a:buClr>
              <a:buFont typeface="Wingdings 2" charset="2"/>
              <a:buChar char="·"/>
            </a:pPr>
            <a:r>
              <a:rPr lang="en-US" altLang="en-US" sz="2800" dirty="0">
                <a:ea typeface="ＭＳ Ｐゴシック" pitchFamily="34" charset="-128"/>
              </a:rPr>
              <a:t>Hosting a candidate without giving up my classroom (87.1%)</a:t>
            </a:r>
          </a:p>
          <a:p>
            <a:pPr lvl="1" indent="-342900">
              <a:spcBef>
                <a:spcPts val="0"/>
              </a:spcBef>
              <a:buClr>
                <a:schemeClr val="tx1"/>
              </a:buClr>
              <a:buFont typeface="Wingdings 2" charset="2"/>
              <a:buChar char="·"/>
            </a:pPr>
            <a:r>
              <a:rPr lang="en-US" altLang="en-US" sz="2800" dirty="0">
                <a:ea typeface="ＭＳ Ｐゴシック" pitchFamily="34" charset="-128"/>
              </a:rPr>
              <a:t>Teacher candidate had a better experience than they would have through with a traditional model (81.7%)</a:t>
            </a:r>
          </a:p>
        </p:txBody>
      </p:sp>
      <p:sp>
        <p:nvSpPr>
          <p:cNvPr id="9221" name="TextBox 6"/>
          <p:cNvSpPr txBox="1">
            <a:spLocks noChangeArrowheads="1"/>
          </p:cNvSpPr>
          <p:nvPr/>
        </p:nvSpPr>
        <p:spPr bwMode="auto">
          <a:xfrm>
            <a:off x="5145088" y="6334125"/>
            <a:ext cx="5522912"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1000">
                <a:latin typeface="Comic Sans MS" pitchFamily="66" charset="0"/>
                <a:cs typeface="Arial" charset="0"/>
              </a:rPr>
              <a:t>Copyright 2009, St. Cloud State University, Teacher Quality Enhancement Center:</a:t>
            </a:r>
          </a:p>
          <a:p>
            <a:pPr eaLnBrk="1" hangingPunct="1"/>
            <a:r>
              <a:rPr lang="en-US" altLang="en-US" sz="1000">
                <a:latin typeface="Comic Sans MS" pitchFamily="66" charset="0"/>
                <a:cs typeface="Arial" charset="0"/>
              </a:rPr>
              <a:t>Research Funded by a US Department of Education, Teacher Quality Enhancement Grant</a:t>
            </a:r>
          </a:p>
          <a:p>
            <a:pPr eaLnBrk="1" hangingPunct="1"/>
            <a:endParaRPr lang="en-US" altLang="en-US" sz="1000">
              <a:latin typeface="Comic Sans MS" pitchFamily="66" charset="0"/>
              <a:cs typeface="Arial" charset="0"/>
            </a:endParaRPr>
          </a:p>
          <a:p>
            <a:pPr eaLnBrk="1" hangingPunct="1"/>
            <a:endParaRPr lang="en-US" altLang="en-US">
              <a:latin typeface="Comic Sans MS" pitchFamily="66" charset="0"/>
              <a:cs typeface="Arial" charset="0"/>
            </a:endParaRPr>
          </a:p>
        </p:txBody>
      </p:sp>
    </p:spTree>
    <p:custDataLst>
      <p:tags r:id="rId1"/>
    </p:custDataLst>
    <p:extLst>
      <p:ext uri="{BB962C8B-B14F-4D97-AF65-F5344CB8AC3E}">
        <p14:creationId xmlns:p14="http://schemas.microsoft.com/office/powerpoint/2010/main" val="3310132253"/>
      </p:ext>
    </p:extLst>
  </p:cSld>
  <p:clrMapOvr>
    <a:masterClrMapping/>
  </p:clrMapOvr>
  <p:transition advTm="390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 calcmode="lin" valueType="num">
                                      <p:cBhvr>
                                        <p:cTn id="3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981200" y="206477"/>
            <a:ext cx="8229600" cy="1143000"/>
          </a:xfrm>
        </p:spPr>
        <p:txBody>
          <a:bodyPr anchor="ctr">
            <a:normAutofit/>
          </a:bodyPr>
          <a:lstStyle/>
          <a:p>
            <a:pPr eaLnBrk="1" hangingPunct="1"/>
            <a:r>
              <a:rPr lang="en-US" altLang="en-US" sz="6000" dirty="0">
                <a:solidFill>
                  <a:srgbClr val="284398"/>
                </a:solidFill>
                <a:latin typeface="+mn-lt"/>
                <a:ea typeface="ＭＳ Ｐゴシック" pitchFamily="34" charset="-128"/>
                <a:cs typeface="Arial"/>
              </a:rPr>
              <a:t>Co-Teaching</a:t>
            </a:r>
          </a:p>
        </p:txBody>
      </p:sp>
      <p:sp>
        <p:nvSpPr>
          <p:cNvPr id="10243" name="Rectangle 3"/>
          <p:cNvSpPr>
            <a:spLocks noGrp="1" noChangeArrowheads="1"/>
          </p:cNvSpPr>
          <p:nvPr>
            <p:ph idx="4294967295"/>
          </p:nvPr>
        </p:nvSpPr>
        <p:spPr>
          <a:xfrm>
            <a:off x="1981200" y="1449438"/>
            <a:ext cx="8229600" cy="4724400"/>
          </a:xfrm>
        </p:spPr>
        <p:txBody>
          <a:bodyPr>
            <a:noAutofit/>
          </a:bodyPr>
          <a:lstStyle/>
          <a:p>
            <a:pPr eaLnBrk="1" hangingPunct="1">
              <a:buFont typeface="Wingdings" pitchFamily="2" charset="2"/>
              <a:buNone/>
            </a:pPr>
            <a:r>
              <a:rPr lang="en-US" altLang="en-US" sz="3200" dirty="0">
                <a:ea typeface="ＭＳ Ｐゴシック" pitchFamily="34" charset="-128"/>
              </a:rPr>
              <a:t>Co-teaching is not simply dividing the tasks and responsibilities between two people </a:t>
            </a:r>
          </a:p>
          <a:p>
            <a:pPr eaLnBrk="1" hangingPunct="1">
              <a:buFont typeface="Wingdings" pitchFamily="2" charset="2"/>
              <a:buNone/>
            </a:pPr>
            <a:r>
              <a:rPr lang="en-US" altLang="en-US" sz="3200" dirty="0">
                <a:ea typeface="ＭＳ Ｐゴシック" pitchFamily="34" charset="-128"/>
              </a:rPr>
              <a:t>Co-teaching is an attitude of sharing the classroom and students </a:t>
            </a:r>
          </a:p>
          <a:p>
            <a:pPr eaLnBrk="1" hangingPunct="1">
              <a:buFont typeface="Wingdings" pitchFamily="2" charset="2"/>
              <a:buNone/>
            </a:pPr>
            <a:r>
              <a:rPr lang="en-US" altLang="en-US" sz="3200" dirty="0">
                <a:ea typeface="ＭＳ Ｐゴシック" pitchFamily="34" charset="-128"/>
              </a:rPr>
              <a:t>Co-teachers must always be thinking – </a:t>
            </a:r>
            <a:endParaRPr lang="en-US" altLang="en-US" sz="1100" dirty="0">
              <a:ea typeface="ＭＳ Ｐゴシック" pitchFamily="34" charset="-128"/>
            </a:endParaRPr>
          </a:p>
          <a:p>
            <a:pPr algn="ctr" eaLnBrk="1" hangingPunct="1">
              <a:buFont typeface="Wingdings" pitchFamily="2" charset="2"/>
              <a:buNone/>
            </a:pPr>
            <a:r>
              <a:rPr lang="en-US" altLang="en-US" sz="4800" dirty="0">
                <a:ea typeface="ＭＳ Ｐゴシック" pitchFamily="34" charset="-128"/>
              </a:rPr>
              <a:t>WE’</a:t>
            </a:r>
            <a:r>
              <a:rPr lang="en-US" altLang="ja-JP" sz="4800" dirty="0">
                <a:ea typeface="ＭＳ Ｐゴシック" pitchFamily="34" charset="-128"/>
              </a:rPr>
              <a:t>RE BOTH TEACHING!</a:t>
            </a:r>
            <a:endParaRPr lang="en-US" altLang="en-US" sz="4800" dirty="0">
              <a:ea typeface="ＭＳ Ｐゴシック" pitchFamily="34" charset="-128"/>
            </a:endParaRPr>
          </a:p>
        </p:txBody>
      </p:sp>
      <p:sp>
        <p:nvSpPr>
          <p:cNvPr id="10244" name="TextBox 4"/>
          <p:cNvSpPr txBox="1">
            <a:spLocks noChangeArrowheads="1"/>
          </p:cNvSpPr>
          <p:nvPr/>
        </p:nvSpPr>
        <p:spPr bwMode="auto">
          <a:xfrm>
            <a:off x="4114800" y="6273801"/>
            <a:ext cx="6248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r>
              <a:rPr lang="en-US" altLang="en-US" sz="1000">
                <a:solidFill>
                  <a:schemeClr val="bg2"/>
                </a:solidFill>
                <a:latin typeface="Comic Sans MS" pitchFamily="66" charset="0"/>
                <a:cs typeface="Arial" charset="0"/>
              </a:rPr>
              <a:t>Copyright 2009, St. Cloud State University, Teacher Quality Enhancement Center:</a:t>
            </a:r>
          </a:p>
          <a:p>
            <a:pPr algn="r"/>
            <a:r>
              <a:rPr lang="en-US" altLang="en-US" sz="1000">
                <a:solidFill>
                  <a:schemeClr val="bg2"/>
                </a:solidFill>
                <a:latin typeface="Comic Sans MS" pitchFamily="66" charset="0"/>
                <a:cs typeface="Arial" charset="0"/>
              </a:rPr>
              <a:t>Research Funded by a US Department of Education, Teacher Quality Enhancement Grant</a:t>
            </a:r>
          </a:p>
          <a:p>
            <a:endParaRPr lang="en-US" altLang="en-US" sz="2000">
              <a:latin typeface="Comic Sans MS" pitchFamily="66" charset="0"/>
              <a:cs typeface="Arial" charset="0"/>
            </a:endParaRPr>
          </a:p>
        </p:txBody>
      </p:sp>
    </p:spTree>
    <p:extLst>
      <p:ext uri="{BB962C8B-B14F-4D97-AF65-F5344CB8AC3E}">
        <p14:creationId xmlns:p14="http://schemas.microsoft.com/office/powerpoint/2010/main" val="2511414218"/>
      </p:ext>
    </p:extLst>
  </p:cSld>
  <p:clrMapOvr>
    <a:masterClrMapping/>
  </p:clrMapOvr>
  <p:transition advTm="19152"/>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CO-TEACHING</a:t>
            </a:r>
          </a:p>
        </p:txBody>
      </p:sp>
      <p:sp>
        <p:nvSpPr>
          <p:cNvPr id="3" name="Content Placeholder 2"/>
          <p:cNvSpPr>
            <a:spLocks noGrp="1"/>
          </p:cNvSpPr>
          <p:nvPr>
            <p:ph idx="1"/>
          </p:nvPr>
        </p:nvSpPr>
        <p:spPr/>
        <p:txBody>
          <a:bodyPr>
            <a:normAutofit/>
          </a:bodyPr>
          <a:lstStyle/>
          <a:p>
            <a:r>
              <a:rPr lang="en-US" sz="3600" dirty="0"/>
              <a:t>No matter what it looks like, </a:t>
            </a:r>
            <a:r>
              <a:rPr lang="en-US" sz="3600" b="1" dirty="0"/>
              <a:t>effective                 co-teaching always requires the active engagement of both educators for the entire period.</a:t>
            </a:r>
            <a:endParaRPr lang="en-US" sz="3600" dirty="0"/>
          </a:p>
        </p:txBody>
      </p:sp>
    </p:spTree>
    <p:extLst>
      <p:ext uri="{BB962C8B-B14F-4D97-AF65-F5344CB8AC3E}">
        <p14:creationId xmlns:p14="http://schemas.microsoft.com/office/powerpoint/2010/main" val="1495993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520" y="1650727"/>
            <a:ext cx="9601196" cy="1303867"/>
          </a:xfrm>
        </p:spPr>
        <p:txBody>
          <a:bodyPr>
            <a:noAutofit/>
          </a:bodyPr>
          <a:lstStyle/>
          <a:p>
            <a:r>
              <a:rPr lang="en-US" sz="6000" dirty="0">
                <a:solidFill>
                  <a:srgbClr val="284398"/>
                </a:solidFill>
                <a:latin typeface="+mn-lt"/>
              </a:rPr>
              <a:t>Co-Teaching Myths/Realities</a:t>
            </a:r>
            <a:r>
              <a:rPr lang="en-US" sz="6000" dirty="0">
                <a:latin typeface="+mn-lt"/>
              </a:rPr>
              <a:t>		</a:t>
            </a:r>
            <a:r>
              <a:rPr lang="en-US" dirty="0">
                <a:latin typeface="+mn-lt"/>
              </a:rPr>
              <a:t>				</a:t>
            </a:r>
            <a:br>
              <a:rPr lang="en-US" dirty="0">
                <a:latin typeface="+mn-lt"/>
              </a:rPr>
            </a:br>
            <a:br>
              <a:rPr lang="en-US" sz="2800" dirty="0">
                <a:latin typeface="+mn-lt"/>
              </a:rPr>
            </a:br>
            <a:endParaRPr lang="en-US" sz="2800" dirty="0">
              <a:latin typeface="+mn-lt"/>
            </a:endParaRPr>
          </a:p>
        </p:txBody>
      </p:sp>
      <p:sp>
        <p:nvSpPr>
          <p:cNvPr id="3" name="TextBox 2"/>
          <p:cNvSpPr txBox="1"/>
          <p:nvPr/>
        </p:nvSpPr>
        <p:spPr>
          <a:xfrm>
            <a:off x="2019300" y="2593259"/>
            <a:ext cx="8153400" cy="3323987"/>
          </a:xfrm>
          <a:prstGeom prst="rect">
            <a:avLst/>
          </a:prstGeom>
          <a:noFill/>
        </p:spPr>
        <p:txBody>
          <a:bodyPr wrap="square" rtlCol="0">
            <a:spAutoFit/>
          </a:bodyPr>
          <a:lstStyle/>
          <a:p>
            <a:r>
              <a:rPr lang="en-US" sz="3000" b="1" dirty="0"/>
              <a:t>Myth</a:t>
            </a:r>
            <a:r>
              <a:rPr lang="en-US" sz="3000" dirty="0"/>
              <a:t>: </a:t>
            </a:r>
            <a:r>
              <a:rPr lang="en-US" sz="3000" i="1" dirty="0"/>
              <a:t>Co-teaching inhibits a teacher candidate’s ability to develop classroom management skills.</a:t>
            </a:r>
            <a:br>
              <a:rPr lang="en-US" sz="3000" dirty="0"/>
            </a:br>
            <a:endParaRPr lang="en-US" sz="3000" dirty="0"/>
          </a:p>
          <a:p>
            <a:r>
              <a:rPr lang="en-US" sz="3000" b="1" dirty="0"/>
              <a:t>Reality</a:t>
            </a:r>
            <a:r>
              <a:rPr lang="en-US" sz="3000" dirty="0"/>
              <a:t>: A teacher candidate has the support necessary to implement effective classroom management strategies, taking the lead as skills are gained.</a:t>
            </a:r>
          </a:p>
        </p:txBody>
      </p:sp>
    </p:spTree>
    <p:extLst>
      <p:ext uri="{BB962C8B-B14F-4D97-AF65-F5344CB8AC3E}">
        <p14:creationId xmlns:p14="http://schemas.microsoft.com/office/powerpoint/2010/main" val="845478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1200" y="2799735"/>
            <a:ext cx="8229600" cy="3046988"/>
          </a:xfrm>
          <a:prstGeom prst="rect">
            <a:avLst/>
          </a:prstGeom>
        </p:spPr>
        <p:txBody>
          <a:bodyPr wrap="square">
            <a:spAutoFit/>
          </a:bodyPr>
          <a:lstStyle/>
          <a:p>
            <a:r>
              <a:rPr lang="en-US" sz="3200" b="1" dirty="0"/>
              <a:t>Myth</a:t>
            </a:r>
            <a:r>
              <a:rPr lang="en-US" sz="3200" dirty="0"/>
              <a:t>: </a:t>
            </a:r>
            <a:r>
              <a:rPr lang="en-US" sz="3200" i="1" dirty="0"/>
              <a:t>It takes too much time to co-plan.</a:t>
            </a:r>
            <a:br>
              <a:rPr lang="en-US" sz="3200" i="1" dirty="0"/>
            </a:br>
            <a:br>
              <a:rPr lang="en-US" sz="3200" dirty="0"/>
            </a:br>
            <a:r>
              <a:rPr lang="en-US" sz="3200" b="1" dirty="0"/>
              <a:t>Reality: </a:t>
            </a:r>
            <a:r>
              <a:rPr lang="en-US" sz="3200" dirty="0"/>
              <a:t>While shared planning make take more time initially, the benefits of planning together are considerable, including increased academic performance of P-12 students.</a:t>
            </a:r>
          </a:p>
        </p:txBody>
      </p:sp>
      <p:sp>
        <p:nvSpPr>
          <p:cNvPr id="4" name="Title 3"/>
          <p:cNvSpPr>
            <a:spLocks noGrp="1"/>
          </p:cNvSpPr>
          <p:nvPr>
            <p:ph type="title"/>
          </p:nvPr>
        </p:nvSpPr>
        <p:spPr/>
        <p:txBody>
          <a:bodyPr>
            <a:normAutofit/>
          </a:bodyPr>
          <a:lstStyle/>
          <a:p>
            <a:r>
              <a:rPr lang="en-US" sz="6000" dirty="0">
                <a:solidFill>
                  <a:srgbClr val="284398"/>
                </a:solidFill>
              </a:rPr>
              <a:t>Co-Teaching Myths/Realities</a:t>
            </a:r>
            <a:endParaRPr lang="en-US" dirty="0"/>
          </a:p>
        </p:txBody>
      </p:sp>
    </p:spTree>
    <p:extLst>
      <p:ext uri="{BB962C8B-B14F-4D97-AF65-F5344CB8AC3E}">
        <p14:creationId xmlns:p14="http://schemas.microsoft.com/office/powerpoint/2010/main" val="387821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solidFill>
                  <a:srgbClr val="284398"/>
                </a:solidFill>
                <a:latin typeface="+mn-lt"/>
                <a:cs typeface="Arial"/>
              </a:rPr>
              <a:t>Co-Teaching Myths/Realities</a:t>
            </a:r>
            <a:r>
              <a:rPr lang="en-US" sz="4800" dirty="0">
                <a:solidFill>
                  <a:srgbClr val="284398"/>
                </a:solidFill>
                <a:latin typeface="+mn-lt"/>
                <a:cs typeface="Arial"/>
              </a:rPr>
              <a:t>	</a:t>
            </a:r>
            <a:endParaRPr lang="en-US" sz="4800" dirty="0">
              <a:latin typeface="+mn-lt"/>
              <a:cs typeface="Arial"/>
            </a:endParaRPr>
          </a:p>
        </p:txBody>
      </p:sp>
      <p:sp>
        <p:nvSpPr>
          <p:cNvPr id="3" name="TextBox 2"/>
          <p:cNvSpPr txBox="1"/>
          <p:nvPr/>
        </p:nvSpPr>
        <p:spPr>
          <a:xfrm>
            <a:off x="1757516" y="2519518"/>
            <a:ext cx="8305800" cy="4247317"/>
          </a:xfrm>
          <a:prstGeom prst="rect">
            <a:avLst/>
          </a:prstGeom>
          <a:noFill/>
        </p:spPr>
        <p:txBody>
          <a:bodyPr wrap="square" rtlCol="0">
            <a:spAutoFit/>
          </a:bodyPr>
          <a:lstStyle/>
          <a:p>
            <a:r>
              <a:rPr lang="en-US" sz="3000" b="1" dirty="0"/>
              <a:t>Myth</a:t>
            </a:r>
            <a:r>
              <a:rPr lang="en-US" sz="3000" dirty="0"/>
              <a:t>: </a:t>
            </a:r>
            <a:r>
              <a:rPr lang="en-US" sz="3000" i="1" dirty="0"/>
              <a:t>Teacher candidates don’t have to write lesson plans for co-teaching because they co-plan.</a:t>
            </a:r>
            <a:br>
              <a:rPr lang="en-US" sz="3000" b="1" dirty="0"/>
            </a:br>
            <a:br>
              <a:rPr lang="en-US" sz="3000" dirty="0"/>
            </a:br>
            <a:r>
              <a:rPr lang="en-US" sz="3000" b="1" dirty="0"/>
              <a:t>Reality</a:t>
            </a:r>
            <a:r>
              <a:rPr lang="en-US" sz="3000" dirty="0"/>
              <a:t>: Co-planning takes place before formal lesson plans are written. Once a cooperating teacher and a teacher candidate co-plan, the candidate takes the information and writes up lesson plans, which will be reviewed by the cooperating teacher. </a:t>
            </a:r>
            <a:br>
              <a:rPr lang="en-US" sz="3000" dirty="0"/>
            </a:br>
            <a:endParaRPr lang="en-US" sz="3000" dirty="0"/>
          </a:p>
        </p:txBody>
      </p:sp>
    </p:spTree>
    <p:extLst>
      <p:ext uri="{BB962C8B-B14F-4D97-AF65-F5344CB8AC3E}">
        <p14:creationId xmlns:p14="http://schemas.microsoft.com/office/powerpoint/2010/main" val="3834282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905000" y="339931"/>
            <a:ext cx="8229600" cy="1139825"/>
          </a:xfrm>
        </p:spPr>
        <p:txBody>
          <a:bodyPr anchor="ctr">
            <a:normAutofit/>
          </a:bodyPr>
          <a:lstStyle/>
          <a:p>
            <a:pPr eaLnBrk="1" hangingPunct="1"/>
            <a:r>
              <a:rPr lang="en-US" altLang="en-US" sz="5400" b="1" dirty="0">
                <a:solidFill>
                  <a:srgbClr val="284398"/>
                </a:solidFill>
                <a:latin typeface="+mn-lt"/>
                <a:ea typeface="ＭＳ Ｐゴシック" pitchFamily="34" charset="-128"/>
                <a:cs typeface="Arial"/>
              </a:rPr>
              <a:t>Co-Teaching Strategies</a:t>
            </a:r>
          </a:p>
        </p:txBody>
      </p:sp>
      <p:sp>
        <p:nvSpPr>
          <p:cNvPr id="264195" name="Rectangle 3"/>
          <p:cNvSpPr>
            <a:spLocks noGrp="1" noChangeArrowheads="1"/>
          </p:cNvSpPr>
          <p:nvPr>
            <p:ph idx="4294967295"/>
          </p:nvPr>
        </p:nvSpPr>
        <p:spPr>
          <a:xfrm>
            <a:off x="2057400" y="1447800"/>
            <a:ext cx="8305800" cy="4419600"/>
          </a:xfrm>
        </p:spPr>
        <p:txBody>
          <a:bodyPr>
            <a:noAutofit/>
          </a:bodyPr>
          <a:lstStyle/>
          <a:p>
            <a:pPr marL="514350" indent="-514350">
              <a:buFont typeface="Garamond" pitchFamily="18" charset="0"/>
              <a:buAutoNum type="arabicPeriod"/>
            </a:pPr>
            <a:r>
              <a:rPr lang="en-US" altLang="en-US" sz="3200" dirty="0">
                <a:ea typeface="ＭＳ Ｐゴシック" pitchFamily="34" charset="-128"/>
              </a:rPr>
              <a:t>One Teach, One Observe</a:t>
            </a:r>
          </a:p>
          <a:p>
            <a:pPr marL="514350" indent="-514350">
              <a:buFont typeface="Garamond" pitchFamily="18" charset="0"/>
              <a:buAutoNum type="arabicPeriod"/>
            </a:pPr>
            <a:r>
              <a:rPr lang="en-US" altLang="en-US" sz="3200" dirty="0">
                <a:ea typeface="ＭＳ Ｐゴシック" pitchFamily="34" charset="-128"/>
              </a:rPr>
              <a:t>One Teach, One Assist</a:t>
            </a:r>
          </a:p>
          <a:p>
            <a:pPr marL="514350" indent="-514350">
              <a:buFont typeface="Garamond" pitchFamily="18" charset="0"/>
              <a:buAutoNum type="arabicPeriod"/>
            </a:pPr>
            <a:r>
              <a:rPr lang="en-US" altLang="en-US" sz="3200" dirty="0">
                <a:ea typeface="ＭＳ Ｐゴシック" pitchFamily="34" charset="-128"/>
              </a:rPr>
              <a:t>Station Teaching</a:t>
            </a:r>
          </a:p>
          <a:p>
            <a:pPr marL="514350" indent="-514350">
              <a:buFont typeface="Garamond" pitchFamily="18" charset="0"/>
              <a:buAutoNum type="arabicPeriod"/>
            </a:pPr>
            <a:r>
              <a:rPr lang="en-US" altLang="en-US" sz="3200" dirty="0">
                <a:ea typeface="ＭＳ Ｐゴシック" pitchFamily="34" charset="-128"/>
              </a:rPr>
              <a:t>Parallel Teaching</a:t>
            </a:r>
          </a:p>
          <a:p>
            <a:pPr marL="514350" indent="-514350">
              <a:buFont typeface="Garamond" pitchFamily="18" charset="0"/>
              <a:buAutoNum type="arabicPeriod"/>
            </a:pPr>
            <a:r>
              <a:rPr lang="en-US" altLang="en-US" sz="3200" dirty="0">
                <a:ea typeface="ＭＳ Ｐゴシック" pitchFamily="34" charset="-128"/>
              </a:rPr>
              <a:t>Supplemental Teaching</a:t>
            </a:r>
          </a:p>
          <a:p>
            <a:pPr marL="514350" indent="-514350">
              <a:buFont typeface="Garamond" pitchFamily="18" charset="0"/>
              <a:buAutoNum type="arabicPeriod"/>
            </a:pPr>
            <a:r>
              <a:rPr lang="en-US" altLang="en-US" sz="3200" dirty="0">
                <a:ea typeface="ＭＳ Ｐゴシック" pitchFamily="34" charset="-128"/>
              </a:rPr>
              <a:t>Alternative (Differentiated) Teaching</a:t>
            </a:r>
          </a:p>
          <a:p>
            <a:pPr marL="514350" indent="-514350">
              <a:buFont typeface="Garamond" pitchFamily="18" charset="0"/>
              <a:buAutoNum type="arabicPeriod"/>
            </a:pPr>
            <a:r>
              <a:rPr lang="en-US" altLang="en-US" sz="3200" dirty="0">
                <a:ea typeface="ＭＳ Ｐゴシック" pitchFamily="34" charset="-128"/>
              </a:rPr>
              <a:t>Team Teaching</a:t>
            </a:r>
          </a:p>
        </p:txBody>
      </p:sp>
      <p:sp>
        <p:nvSpPr>
          <p:cNvPr id="11268" name="TextBox 4"/>
          <p:cNvSpPr txBox="1">
            <a:spLocks noChangeArrowheads="1"/>
          </p:cNvSpPr>
          <p:nvPr/>
        </p:nvSpPr>
        <p:spPr bwMode="auto">
          <a:xfrm>
            <a:off x="4343400" y="6248401"/>
            <a:ext cx="6324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r>
              <a:rPr lang="en-US" altLang="en-US" sz="1000">
                <a:solidFill>
                  <a:schemeClr val="bg2"/>
                </a:solidFill>
                <a:latin typeface="Comic Sans MS" pitchFamily="66" charset="0"/>
                <a:cs typeface="Arial" charset="0"/>
              </a:rPr>
              <a:t>Copyright 2009, St. Cloud State University, Teacher Quality Enhancement Center:</a:t>
            </a:r>
          </a:p>
          <a:p>
            <a:pPr algn="r"/>
            <a:r>
              <a:rPr lang="en-US" altLang="en-US" sz="1000">
                <a:solidFill>
                  <a:schemeClr val="bg2"/>
                </a:solidFill>
                <a:latin typeface="Comic Sans MS" pitchFamily="66" charset="0"/>
                <a:cs typeface="Arial" charset="0"/>
              </a:rPr>
              <a:t>Research Funded by a US Department of Education, Teacher Quality Enhancement Grant</a:t>
            </a:r>
          </a:p>
          <a:p>
            <a:endParaRPr lang="en-US" altLang="en-US" sz="2000">
              <a:latin typeface="Comic Sans MS" pitchFamily="66" charset="0"/>
              <a:cs typeface="Arial" charset="0"/>
            </a:endParaRPr>
          </a:p>
        </p:txBody>
      </p:sp>
    </p:spTree>
    <p:extLst>
      <p:ext uri="{BB962C8B-B14F-4D97-AF65-F5344CB8AC3E}">
        <p14:creationId xmlns:p14="http://schemas.microsoft.com/office/powerpoint/2010/main" val="1692973603"/>
      </p:ext>
    </p:extLst>
  </p:cSld>
  <p:clrMapOvr>
    <a:masterClrMapping/>
  </p:clrMapOvr>
  <p:transition advTm="91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randombar(horizontal)">
                                      <p:cBhvr>
                                        <p:cTn id="7" dur="1000"/>
                                        <p:tgtEl>
                                          <p:spTgt spid="264195">
                                            <p:txEl>
                                              <p:pRg st="0" end="0"/>
                                            </p:txEl>
                                          </p:spTgt>
                                        </p:tgtEl>
                                      </p:cBhvr>
                                    </p:animEffect>
                                  </p:childTnLst>
                                </p:cTn>
                              </p:par>
                            </p:childTnLst>
                          </p:cTn>
                        </p:par>
                        <p:par>
                          <p:cTn id="8" fill="hold" nodeType="afterGroup">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64195">
                                            <p:txEl>
                                              <p:pRg st="1" end="1"/>
                                            </p:txEl>
                                          </p:spTgt>
                                        </p:tgtEl>
                                        <p:attrNameLst>
                                          <p:attrName>style.visibility</p:attrName>
                                        </p:attrNameLst>
                                      </p:cBhvr>
                                      <p:to>
                                        <p:strVal val="visible"/>
                                      </p:to>
                                    </p:set>
                                    <p:animEffect transition="in" filter="randombar(horizontal)">
                                      <p:cBhvr>
                                        <p:cTn id="11" dur="1000"/>
                                        <p:tgtEl>
                                          <p:spTgt spid="264195">
                                            <p:txEl>
                                              <p:pRg st="1" end="1"/>
                                            </p:txEl>
                                          </p:spTgt>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264195">
                                            <p:txEl>
                                              <p:pRg st="2" end="2"/>
                                            </p:txEl>
                                          </p:spTgt>
                                        </p:tgtEl>
                                        <p:attrNameLst>
                                          <p:attrName>style.visibility</p:attrName>
                                        </p:attrNameLst>
                                      </p:cBhvr>
                                      <p:to>
                                        <p:strVal val="visible"/>
                                      </p:to>
                                    </p:set>
                                    <p:animEffect transition="in" filter="randombar(horizontal)">
                                      <p:cBhvr>
                                        <p:cTn id="15" dur="1000"/>
                                        <p:tgtEl>
                                          <p:spTgt spid="264195">
                                            <p:txEl>
                                              <p:pRg st="2" end="2"/>
                                            </p:txEl>
                                          </p:spTgt>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264195">
                                            <p:txEl>
                                              <p:pRg st="3" end="3"/>
                                            </p:txEl>
                                          </p:spTgt>
                                        </p:tgtEl>
                                        <p:attrNameLst>
                                          <p:attrName>style.visibility</p:attrName>
                                        </p:attrNameLst>
                                      </p:cBhvr>
                                      <p:to>
                                        <p:strVal val="visible"/>
                                      </p:to>
                                    </p:set>
                                    <p:animEffect transition="in" filter="randombar(horizontal)">
                                      <p:cBhvr>
                                        <p:cTn id="19" dur="1000"/>
                                        <p:tgtEl>
                                          <p:spTgt spid="264195">
                                            <p:txEl>
                                              <p:pRg st="3" end="3"/>
                                            </p:txEl>
                                          </p:spTgt>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264195">
                                            <p:txEl>
                                              <p:pRg st="4" end="4"/>
                                            </p:txEl>
                                          </p:spTgt>
                                        </p:tgtEl>
                                        <p:attrNameLst>
                                          <p:attrName>style.visibility</p:attrName>
                                        </p:attrNameLst>
                                      </p:cBhvr>
                                      <p:to>
                                        <p:strVal val="visible"/>
                                      </p:to>
                                    </p:set>
                                    <p:animEffect transition="in" filter="randombar(horizontal)">
                                      <p:cBhvr>
                                        <p:cTn id="23" dur="1000"/>
                                        <p:tgtEl>
                                          <p:spTgt spid="264195">
                                            <p:txEl>
                                              <p:pRg st="4" end="4"/>
                                            </p:txEl>
                                          </p:spTgt>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264195">
                                            <p:txEl>
                                              <p:pRg st="5" end="5"/>
                                            </p:txEl>
                                          </p:spTgt>
                                        </p:tgtEl>
                                        <p:attrNameLst>
                                          <p:attrName>style.visibility</p:attrName>
                                        </p:attrNameLst>
                                      </p:cBhvr>
                                      <p:to>
                                        <p:strVal val="visible"/>
                                      </p:to>
                                    </p:set>
                                    <p:animEffect transition="in" filter="randombar(horizontal)">
                                      <p:cBhvr>
                                        <p:cTn id="27" dur="1000"/>
                                        <p:tgtEl>
                                          <p:spTgt spid="264195">
                                            <p:txEl>
                                              <p:pRg st="5" end="5"/>
                                            </p:txEl>
                                          </p:spTgt>
                                        </p:tgtEl>
                                      </p:cBhvr>
                                    </p:animEffect>
                                  </p:childTnLst>
                                </p:cTn>
                              </p:par>
                            </p:childTnLst>
                          </p:cTn>
                        </p:par>
                        <p:par>
                          <p:cTn id="28" fill="hold" nodeType="afterGroup">
                            <p:stCondLst>
                              <p:cond delay="6000"/>
                            </p:stCondLst>
                            <p:childTnLst>
                              <p:par>
                                <p:cTn id="29" presetID="14" presetClass="entr" presetSubtype="10" fill="hold" grpId="0" nodeType="afterEffect">
                                  <p:stCondLst>
                                    <p:cond delay="0"/>
                                  </p:stCondLst>
                                  <p:childTnLst>
                                    <p:set>
                                      <p:cBhvr>
                                        <p:cTn id="30" dur="1" fill="hold">
                                          <p:stCondLst>
                                            <p:cond delay="0"/>
                                          </p:stCondLst>
                                        </p:cTn>
                                        <p:tgtEl>
                                          <p:spTgt spid="264195">
                                            <p:txEl>
                                              <p:pRg st="6" end="6"/>
                                            </p:txEl>
                                          </p:spTgt>
                                        </p:tgtEl>
                                        <p:attrNameLst>
                                          <p:attrName>style.visibility</p:attrName>
                                        </p:attrNameLst>
                                      </p:cBhvr>
                                      <p:to>
                                        <p:strVal val="visible"/>
                                      </p:to>
                                    </p:set>
                                    <p:animEffect transition="in" filter="randombar(horizontal)">
                                      <p:cBhvr>
                                        <p:cTn id="31" dur="1000"/>
                                        <p:tgtEl>
                                          <p:spTgt spid="264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CO-TEACHING STRATEGIES</a:t>
            </a:r>
          </a:p>
        </p:txBody>
      </p:sp>
      <p:sp>
        <p:nvSpPr>
          <p:cNvPr id="5" name="Content Placeholder 4"/>
          <p:cNvSpPr>
            <a:spLocks noGrp="1"/>
          </p:cNvSpPr>
          <p:nvPr>
            <p:ph idx="1"/>
          </p:nvPr>
        </p:nvSpPr>
        <p:spPr>
          <a:xfrm>
            <a:off x="1295401" y="2556932"/>
            <a:ext cx="9601196" cy="1754326"/>
          </a:xfrm>
          <a:prstGeom prst="rect">
            <a:avLst/>
          </a:prstGeom>
        </p:spPr>
        <p:txBody>
          <a:bodyPr wrap="square">
            <a:spAutoFit/>
          </a:bodyPr>
          <a:lstStyle/>
          <a:p>
            <a:r>
              <a:rPr lang="en-US" sz="3600" dirty="0"/>
              <a:t>The strategies are not hierarchical – they can be used in any order and/or combined to best meet the needs of the students in the classroom.</a:t>
            </a:r>
          </a:p>
        </p:txBody>
      </p:sp>
    </p:spTree>
    <p:extLst>
      <p:ext uri="{BB962C8B-B14F-4D97-AF65-F5344CB8AC3E}">
        <p14:creationId xmlns:p14="http://schemas.microsoft.com/office/powerpoint/2010/main" val="3155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482CDE6F-72EE-42F2-86A4-8778F194CD1D}"/>
              </a:ext>
            </a:extLst>
          </p:cNvPr>
          <p:cNvPicPr>
            <a:picLocks noGrp="1" noChangeAspect="1"/>
          </p:cNvPicPr>
          <p:nvPr>
            <p:ph idx="1"/>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637BDE7-6283-43BF-9082-C1E0971FD1BE}"/>
              </a:ext>
            </a:extLst>
          </p:cNvPr>
          <p:cNvSpPr txBox="1"/>
          <p:nvPr/>
        </p:nvSpPr>
        <p:spPr>
          <a:xfrm>
            <a:off x="8648701" y="5526447"/>
            <a:ext cx="3629024" cy="1015663"/>
          </a:xfrm>
          <a:prstGeom prst="rect">
            <a:avLst/>
          </a:prstGeom>
          <a:noFill/>
        </p:spPr>
        <p:txBody>
          <a:bodyPr wrap="square" rtlCol="0">
            <a:spAutoFit/>
          </a:bodyPr>
          <a:lstStyle/>
          <a:p>
            <a:r>
              <a:rPr lang="en-US" sz="2000" dirty="0">
                <a:solidFill>
                  <a:schemeClr val="bg1"/>
                </a:solidFill>
              </a:rPr>
              <a:t>Emily Huff </a:t>
            </a:r>
          </a:p>
          <a:p>
            <a:r>
              <a:rPr lang="en-US" sz="2000" dirty="0">
                <a:solidFill>
                  <a:schemeClr val="bg1"/>
                </a:solidFill>
              </a:rPr>
              <a:t>Director of Field Placements</a:t>
            </a:r>
          </a:p>
          <a:p>
            <a:r>
              <a:rPr lang="en-US" sz="2000" dirty="0">
                <a:solidFill>
                  <a:schemeClr val="bg1"/>
                </a:solidFill>
              </a:rPr>
              <a:t>Clinical Faculty </a:t>
            </a:r>
          </a:p>
        </p:txBody>
      </p:sp>
    </p:spTree>
    <p:extLst>
      <p:ext uri="{BB962C8B-B14F-4D97-AF65-F5344CB8AC3E}">
        <p14:creationId xmlns:p14="http://schemas.microsoft.com/office/powerpoint/2010/main" val="3622405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8E58-E6BC-4C41-912A-06FEB8DDDCE4}"/>
              </a:ext>
            </a:extLst>
          </p:cNvPr>
          <p:cNvSpPr>
            <a:spLocks noGrp="1"/>
          </p:cNvSpPr>
          <p:nvPr>
            <p:ph type="title"/>
          </p:nvPr>
        </p:nvSpPr>
        <p:spPr>
          <a:xfrm>
            <a:off x="6094412" y="982132"/>
            <a:ext cx="4802185" cy="1303867"/>
          </a:xfrm>
        </p:spPr>
        <p:txBody>
          <a:bodyPr>
            <a:normAutofit/>
          </a:bodyPr>
          <a:lstStyle/>
          <a:p>
            <a:r>
              <a:rPr lang="en-US" dirty="0"/>
              <a:t>JIGSAW </a:t>
            </a:r>
          </a:p>
        </p:txBody>
      </p:sp>
      <p:sp>
        <p:nvSpPr>
          <p:cNvPr id="1030" name="Content Placeholder 1029">
            <a:extLst>
              <a:ext uri="{FF2B5EF4-FFF2-40B4-BE49-F238E27FC236}">
                <a16:creationId xmlns:a16="http://schemas.microsoft.com/office/drawing/2014/main" id="{1D027065-FD01-4B08-B12C-7FDE3763B030}"/>
              </a:ext>
            </a:extLst>
          </p:cNvPr>
          <p:cNvSpPr>
            <a:spLocks noGrp="1"/>
          </p:cNvSpPr>
          <p:nvPr>
            <p:ph idx="1"/>
          </p:nvPr>
        </p:nvSpPr>
        <p:spPr>
          <a:xfrm>
            <a:off x="6094412" y="2556932"/>
            <a:ext cx="4802184" cy="3854142"/>
          </a:xfrm>
        </p:spPr>
        <p:txBody>
          <a:bodyPr>
            <a:normAutofit fontScale="55000" lnSpcReduction="20000"/>
          </a:bodyPr>
          <a:lstStyle/>
          <a:p>
            <a:pPr marL="0" indent="0" algn="ctr">
              <a:lnSpc>
                <a:spcPct val="120000"/>
              </a:lnSpc>
              <a:spcBef>
                <a:spcPts val="0"/>
              </a:spcBef>
              <a:spcAft>
                <a:spcPts val="0"/>
              </a:spcAft>
              <a:buNone/>
            </a:pPr>
            <a:r>
              <a:rPr lang="en-US" sz="3600" b="1" dirty="0"/>
              <a:t>Groups of 7- take turns reading through each of the co-teaching strategies. </a:t>
            </a:r>
          </a:p>
          <a:p>
            <a:pPr marL="0" indent="0">
              <a:lnSpc>
                <a:spcPct val="120000"/>
              </a:lnSpc>
              <a:spcBef>
                <a:spcPts val="0"/>
              </a:spcBef>
              <a:spcAft>
                <a:spcPts val="0"/>
              </a:spcAft>
              <a:buNone/>
            </a:pPr>
            <a:endParaRPr lang="en-US" dirty="0"/>
          </a:p>
          <a:p>
            <a:pPr marL="0" indent="0" algn="ctr">
              <a:lnSpc>
                <a:spcPct val="120000"/>
              </a:lnSpc>
              <a:spcBef>
                <a:spcPts val="0"/>
              </a:spcBef>
              <a:spcAft>
                <a:spcPts val="0"/>
              </a:spcAft>
              <a:buNone/>
            </a:pPr>
            <a:r>
              <a:rPr lang="en-US" b="1" i="0" dirty="0">
                <a:effectLst/>
                <a:latin typeface="Arial" panose="020B0604020202020204" pitchFamily="34" charset="0"/>
              </a:rPr>
              <a:t>Which of the following have you used</a:t>
            </a:r>
          </a:p>
          <a:p>
            <a:pPr marL="0" indent="0" algn="ctr">
              <a:lnSpc>
                <a:spcPct val="120000"/>
              </a:lnSpc>
              <a:spcBef>
                <a:spcPts val="0"/>
              </a:spcBef>
              <a:spcAft>
                <a:spcPts val="0"/>
              </a:spcAft>
              <a:buNone/>
            </a:pPr>
            <a:r>
              <a:rPr lang="en-US" b="1" i="0" dirty="0">
                <a:effectLst/>
                <a:latin typeface="Arial" panose="020B0604020202020204" pitchFamily="34" charset="0"/>
              </a:rPr>
              <a:t>in your classroom together? Give an example. </a:t>
            </a:r>
          </a:p>
          <a:p>
            <a:pPr marL="0" indent="0" algn="ctr">
              <a:lnSpc>
                <a:spcPct val="120000"/>
              </a:lnSpc>
              <a:spcBef>
                <a:spcPts val="0"/>
              </a:spcBef>
              <a:spcAft>
                <a:spcPts val="0"/>
              </a:spcAft>
              <a:buNone/>
            </a:pPr>
            <a:r>
              <a:rPr lang="en-US" b="1" i="0" dirty="0">
                <a:effectLst/>
                <a:latin typeface="Arial" panose="020B0604020202020204" pitchFamily="34" charset="0"/>
              </a:rPr>
              <a:t>How frequently have you done these components?</a:t>
            </a:r>
          </a:p>
          <a:p>
            <a:pPr marL="0" indent="0" algn="ctr">
              <a:lnSpc>
                <a:spcPct val="120000"/>
              </a:lnSpc>
              <a:spcBef>
                <a:spcPts val="0"/>
              </a:spcBef>
              <a:spcAft>
                <a:spcPts val="0"/>
              </a:spcAft>
              <a:buNone/>
            </a:pPr>
            <a:r>
              <a:rPr lang="en-US" b="1" i="0" dirty="0">
                <a:effectLst/>
                <a:latin typeface="Arial" panose="020B0604020202020204" pitchFamily="34" charset="0"/>
              </a:rPr>
              <a:t>· Which ones would you like to try next?</a:t>
            </a:r>
          </a:p>
          <a:p>
            <a:pPr marL="0" indent="0" algn="ctr">
              <a:lnSpc>
                <a:spcPct val="120000"/>
              </a:lnSpc>
              <a:spcBef>
                <a:spcPts val="0"/>
              </a:spcBef>
              <a:spcAft>
                <a:spcPts val="0"/>
              </a:spcAft>
              <a:buNone/>
            </a:pPr>
            <a:r>
              <a:rPr lang="en-US" b="1" i="0" dirty="0">
                <a:effectLst/>
                <a:latin typeface="Arial" panose="020B0604020202020204" pitchFamily="34" charset="0"/>
              </a:rPr>
              <a:t>How might they be implemented?</a:t>
            </a:r>
          </a:p>
          <a:p>
            <a:pPr marL="0" indent="0" algn="ctr">
              <a:lnSpc>
                <a:spcPct val="120000"/>
              </a:lnSpc>
              <a:spcBef>
                <a:spcPts val="0"/>
              </a:spcBef>
              <a:spcAft>
                <a:spcPts val="0"/>
              </a:spcAft>
              <a:buNone/>
            </a:pPr>
            <a:r>
              <a:rPr lang="en-US" b="1" i="0" dirty="0">
                <a:effectLst/>
                <a:latin typeface="Arial" panose="020B0604020202020204" pitchFamily="34" charset="0"/>
              </a:rPr>
              <a:t>· How do these results inform your work together? </a:t>
            </a:r>
          </a:p>
          <a:p>
            <a:pPr marL="0" indent="0" algn="ctr">
              <a:lnSpc>
                <a:spcPct val="120000"/>
              </a:lnSpc>
              <a:spcBef>
                <a:spcPts val="0"/>
              </a:spcBef>
              <a:spcAft>
                <a:spcPts val="0"/>
              </a:spcAft>
              <a:buNone/>
            </a:pPr>
            <a:r>
              <a:rPr lang="en-US" b="1" i="0" dirty="0">
                <a:effectLst/>
                <a:latin typeface="Arial" panose="020B0604020202020204" pitchFamily="34" charset="0"/>
              </a:rPr>
              <a:t>What opportunities does your team need to create to practice co-teaching components? </a:t>
            </a:r>
          </a:p>
          <a:p>
            <a:pPr marL="0" indent="0" algn="ctr">
              <a:lnSpc>
                <a:spcPct val="120000"/>
              </a:lnSpc>
              <a:spcBef>
                <a:spcPts val="0"/>
              </a:spcBef>
              <a:spcAft>
                <a:spcPts val="0"/>
              </a:spcAft>
              <a:buNone/>
            </a:pPr>
            <a:endParaRPr lang="en-US" b="1" i="1" dirty="0">
              <a:latin typeface="Arial" panose="020B0604020202020204" pitchFamily="34" charset="0"/>
            </a:endParaRPr>
          </a:p>
          <a:p>
            <a:pPr marL="0" indent="0" algn="ctr">
              <a:lnSpc>
                <a:spcPct val="120000"/>
              </a:lnSpc>
              <a:spcBef>
                <a:spcPts val="0"/>
              </a:spcBef>
              <a:spcAft>
                <a:spcPts val="0"/>
              </a:spcAft>
              <a:buNone/>
            </a:pPr>
            <a:r>
              <a:rPr lang="en-US" i="1" dirty="0">
                <a:effectLst/>
                <a:latin typeface="Arial" panose="020B0604020202020204" pitchFamily="34" charset="0"/>
              </a:rPr>
              <a:t>Generate a list of ideas of what co-teaching looks like in your classroom. Try to come up with an example under each category. </a:t>
            </a:r>
            <a:r>
              <a:rPr lang="en-US" i="1" dirty="0">
                <a:effectLst/>
                <a:highlight>
                  <a:srgbClr val="FFFF00"/>
                </a:highlight>
                <a:latin typeface="Arial" panose="020B0604020202020204" pitchFamily="34" charset="0"/>
              </a:rPr>
              <a:t>Choose a recorder to share a few of your  ideas in the chat. </a:t>
            </a:r>
          </a:p>
          <a:p>
            <a:pPr marL="0" indent="0" algn="ctr">
              <a:lnSpc>
                <a:spcPct val="120000"/>
              </a:lnSpc>
              <a:spcBef>
                <a:spcPts val="0"/>
              </a:spcBef>
              <a:spcAft>
                <a:spcPts val="0"/>
              </a:spcAft>
              <a:buNone/>
            </a:pPr>
            <a:endParaRPr lang="en-US" b="1" dirty="0">
              <a:latin typeface="Arial" panose="020B0604020202020204" pitchFamily="34" charset="0"/>
            </a:endParaRPr>
          </a:p>
          <a:p>
            <a:pPr marL="0" indent="0" algn="ctr">
              <a:lnSpc>
                <a:spcPct val="120000"/>
              </a:lnSpc>
              <a:spcBef>
                <a:spcPts val="0"/>
              </a:spcBef>
              <a:spcAft>
                <a:spcPts val="0"/>
              </a:spcAft>
              <a:buNone/>
            </a:pPr>
            <a:endParaRPr lang="en-US" b="1" i="0" dirty="0">
              <a:effectLst/>
              <a:latin typeface="Arial" panose="020B0604020202020204" pitchFamily="34" charset="0"/>
            </a:endParaRPr>
          </a:p>
          <a:p>
            <a:pPr marL="0" indent="0">
              <a:lnSpc>
                <a:spcPct val="120000"/>
              </a:lnSpc>
              <a:spcBef>
                <a:spcPts val="0"/>
              </a:spcBef>
              <a:spcAft>
                <a:spcPts val="0"/>
              </a:spcAft>
              <a:buNone/>
            </a:pPr>
            <a:endParaRPr lang="en-US"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3DDDC28-34FE-4D65-88B7-36A0BCDECDA3}"/>
                  </a:ext>
                </a:extLst>
              </p14:cNvPr>
              <p14:cNvContentPartPr/>
              <p14:nvPr/>
            </p14:nvContentPartPr>
            <p14:xfrm>
              <a:off x="8526809" y="3593386"/>
              <a:ext cx="360" cy="360"/>
            </p14:xfrm>
          </p:contentPart>
        </mc:Choice>
        <mc:Fallback xmlns="">
          <p:pic>
            <p:nvPicPr>
              <p:cNvPr id="3" name="Ink 2">
                <a:extLst>
                  <a:ext uri="{FF2B5EF4-FFF2-40B4-BE49-F238E27FC236}">
                    <a16:creationId xmlns:a16="http://schemas.microsoft.com/office/drawing/2014/main" id="{E3DDDC28-34FE-4D65-88B7-36A0BCDECDA3}"/>
                  </a:ext>
                </a:extLst>
              </p:cNvPr>
              <p:cNvPicPr/>
              <p:nvPr/>
            </p:nvPicPr>
            <p:blipFill>
              <a:blip r:embed="rId6"/>
              <a:stretch>
                <a:fillRect/>
              </a:stretch>
            </p:blipFill>
            <p:spPr>
              <a:xfrm>
                <a:off x="8518169" y="35847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933B0D7-8328-492A-8A62-F74E645F8B09}"/>
                  </a:ext>
                </a:extLst>
              </p14:cNvPr>
              <p14:cNvContentPartPr/>
              <p14:nvPr/>
            </p14:nvContentPartPr>
            <p14:xfrm>
              <a:off x="8059169" y="2976706"/>
              <a:ext cx="360" cy="360"/>
            </p14:xfrm>
          </p:contentPart>
        </mc:Choice>
        <mc:Fallback xmlns="">
          <p:pic>
            <p:nvPicPr>
              <p:cNvPr id="4" name="Ink 3">
                <a:extLst>
                  <a:ext uri="{FF2B5EF4-FFF2-40B4-BE49-F238E27FC236}">
                    <a16:creationId xmlns:a16="http://schemas.microsoft.com/office/drawing/2014/main" id="{1933B0D7-8328-492A-8A62-F74E645F8B09}"/>
                  </a:ext>
                </a:extLst>
              </p:cNvPr>
              <p:cNvPicPr/>
              <p:nvPr/>
            </p:nvPicPr>
            <p:blipFill>
              <a:blip r:embed="rId6"/>
              <a:stretch>
                <a:fillRect/>
              </a:stretch>
            </p:blipFill>
            <p:spPr>
              <a:xfrm>
                <a:off x="8050169" y="29680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D2193848-7BC1-4244-831E-C03EF721A331}"/>
                  </a:ext>
                </a:extLst>
              </p14:cNvPr>
              <p14:cNvContentPartPr/>
              <p14:nvPr/>
            </p14:nvContentPartPr>
            <p14:xfrm>
              <a:off x="7506209" y="2976706"/>
              <a:ext cx="360" cy="4320"/>
            </p14:xfrm>
          </p:contentPart>
        </mc:Choice>
        <mc:Fallback xmlns="">
          <p:pic>
            <p:nvPicPr>
              <p:cNvPr id="5" name="Ink 4">
                <a:extLst>
                  <a:ext uri="{FF2B5EF4-FFF2-40B4-BE49-F238E27FC236}">
                    <a16:creationId xmlns:a16="http://schemas.microsoft.com/office/drawing/2014/main" id="{D2193848-7BC1-4244-831E-C03EF721A331}"/>
                  </a:ext>
                </a:extLst>
              </p:cNvPr>
              <p:cNvPicPr/>
              <p:nvPr/>
            </p:nvPicPr>
            <p:blipFill>
              <a:blip r:embed="rId9"/>
              <a:stretch>
                <a:fillRect/>
              </a:stretch>
            </p:blipFill>
            <p:spPr>
              <a:xfrm>
                <a:off x="7497569" y="2968066"/>
                <a:ext cx="18000" cy="21960"/>
              </a:xfrm>
              <a:prstGeom prst="rect">
                <a:avLst/>
              </a:prstGeom>
            </p:spPr>
          </p:pic>
        </mc:Fallback>
      </mc:AlternateContent>
      <p:grpSp>
        <p:nvGrpSpPr>
          <p:cNvPr id="9" name="Group 8">
            <a:extLst>
              <a:ext uri="{FF2B5EF4-FFF2-40B4-BE49-F238E27FC236}">
                <a16:creationId xmlns:a16="http://schemas.microsoft.com/office/drawing/2014/main" id="{F43CC3B8-AD9A-473A-97F2-AFB7B083D924}"/>
              </a:ext>
            </a:extLst>
          </p:cNvPr>
          <p:cNvGrpSpPr/>
          <p:nvPr/>
        </p:nvGrpSpPr>
        <p:grpSpPr>
          <a:xfrm>
            <a:off x="7293449" y="2859706"/>
            <a:ext cx="11520" cy="10800"/>
            <a:chOff x="7293449" y="2859706"/>
            <a:chExt cx="11520" cy="10800"/>
          </a:xfrm>
        </p:grpSpPr>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6D0063D8-E098-46CA-922D-4C0588CDFF65}"/>
                    </a:ext>
                  </a:extLst>
                </p14:cNvPr>
                <p14:cNvContentPartPr/>
                <p14:nvPr/>
              </p14:nvContentPartPr>
              <p14:xfrm>
                <a:off x="7304609" y="2870146"/>
                <a:ext cx="360" cy="360"/>
              </p14:xfrm>
            </p:contentPart>
          </mc:Choice>
          <mc:Fallback xmlns="">
            <p:pic>
              <p:nvPicPr>
                <p:cNvPr id="6" name="Ink 5">
                  <a:extLst>
                    <a:ext uri="{FF2B5EF4-FFF2-40B4-BE49-F238E27FC236}">
                      <a16:creationId xmlns:a16="http://schemas.microsoft.com/office/drawing/2014/main" id="{6D0063D8-E098-46CA-922D-4C0588CDFF65}"/>
                    </a:ext>
                  </a:extLst>
                </p:cNvPr>
                <p:cNvPicPr/>
                <p:nvPr/>
              </p:nvPicPr>
              <p:blipFill>
                <a:blip r:embed="rId6"/>
                <a:stretch>
                  <a:fillRect/>
                </a:stretch>
              </p:blipFill>
              <p:spPr>
                <a:xfrm>
                  <a:off x="7295609" y="28611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9AE3889F-C711-4865-B61D-21CD57D2CE28}"/>
                    </a:ext>
                  </a:extLst>
                </p14:cNvPr>
                <p14:cNvContentPartPr/>
                <p14:nvPr/>
              </p14:nvContentPartPr>
              <p14:xfrm>
                <a:off x="7304609" y="2870146"/>
                <a:ext cx="360" cy="360"/>
              </p14:xfrm>
            </p:contentPart>
          </mc:Choice>
          <mc:Fallback xmlns="">
            <p:pic>
              <p:nvPicPr>
                <p:cNvPr id="7" name="Ink 6">
                  <a:extLst>
                    <a:ext uri="{FF2B5EF4-FFF2-40B4-BE49-F238E27FC236}">
                      <a16:creationId xmlns:a16="http://schemas.microsoft.com/office/drawing/2014/main" id="{9AE3889F-C711-4865-B61D-21CD57D2CE28}"/>
                    </a:ext>
                  </a:extLst>
                </p:cNvPr>
                <p:cNvPicPr/>
                <p:nvPr/>
              </p:nvPicPr>
              <p:blipFill>
                <a:blip r:embed="rId6"/>
                <a:stretch>
                  <a:fillRect/>
                </a:stretch>
              </p:blipFill>
              <p:spPr>
                <a:xfrm>
                  <a:off x="7295609" y="28611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7E7B392C-281B-4780-8F2F-B00F90208092}"/>
                    </a:ext>
                  </a:extLst>
                </p14:cNvPr>
                <p14:cNvContentPartPr/>
                <p14:nvPr/>
              </p14:nvContentPartPr>
              <p14:xfrm>
                <a:off x="7293449" y="2859706"/>
                <a:ext cx="360" cy="360"/>
              </p14:xfrm>
            </p:contentPart>
          </mc:Choice>
          <mc:Fallback xmlns="">
            <p:pic>
              <p:nvPicPr>
                <p:cNvPr id="8" name="Ink 7">
                  <a:extLst>
                    <a:ext uri="{FF2B5EF4-FFF2-40B4-BE49-F238E27FC236}">
                      <a16:creationId xmlns:a16="http://schemas.microsoft.com/office/drawing/2014/main" id="{7E7B392C-281B-4780-8F2F-B00F90208092}"/>
                    </a:ext>
                  </a:extLst>
                </p:cNvPr>
                <p:cNvPicPr/>
                <p:nvPr/>
              </p:nvPicPr>
              <p:blipFill>
                <a:blip r:embed="rId6"/>
                <a:stretch>
                  <a:fillRect/>
                </a:stretch>
              </p:blipFill>
              <p:spPr>
                <a:xfrm>
                  <a:off x="7284809" y="2851066"/>
                  <a:ext cx="18000" cy="18000"/>
                </a:xfrm>
                <a:prstGeom prst="rect">
                  <a:avLst/>
                </a:prstGeom>
              </p:spPr>
            </p:pic>
          </mc:Fallback>
        </mc:AlternateContent>
      </p:grpSp>
      <p:pic>
        <p:nvPicPr>
          <p:cNvPr id="11" name="Picture 10">
            <a:extLst>
              <a:ext uri="{FF2B5EF4-FFF2-40B4-BE49-F238E27FC236}">
                <a16:creationId xmlns:a16="http://schemas.microsoft.com/office/drawing/2014/main" id="{DE31E2C3-7E85-4A24-89F5-AB2CBEAF4C37}"/>
              </a:ext>
            </a:extLst>
          </p:cNvPr>
          <p:cNvPicPr>
            <a:picLocks noChangeAspect="1"/>
          </p:cNvPicPr>
          <p:nvPr/>
        </p:nvPicPr>
        <p:blipFill>
          <a:blip r:embed="rId13"/>
          <a:stretch>
            <a:fillRect/>
          </a:stretch>
        </p:blipFill>
        <p:spPr>
          <a:xfrm>
            <a:off x="567515" y="3566712"/>
            <a:ext cx="5526897" cy="2171008"/>
          </a:xfrm>
          <a:prstGeom prst="rect">
            <a:avLst/>
          </a:prstGeom>
        </p:spPr>
      </p:pic>
      <p:pic>
        <p:nvPicPr>
          <p:cNvPr id="12" name="Picture 11">
            <a:extLst>
              <a:ext uri="{FF2B5EF4-FFF2-40B4-BE49-F238E27FC236}">
                <a16:creationId xmlns:a16="http://schemas.microsoft.com/office/drawing/2014/main" id="{F8593E5A-812B-B1D7-2D39-E65B8068EDBA}"/>
              </a:ext>
            </a:extLst>
          </p:cNvPr>
          <p:cNvPicPr>
            <a:picLocks noChangeAspect="1"/>
          </p:cNvPicPr>
          <p:nvPr/>
        </p:nvPicPr>
        <p:blipFill>
          <a:blip r:embed="rId14"/>
          <a:stretch>
            <a:fillRect/>
          </a:stretch>
        </p:blipFill>
        <p:spPr>
          <a:xfrm>
            <a:off x="651017" y="283867"/>
            <a:ext cx="5038725" cy="3419475"/>
          </a:xfrm>
          <a:prstGeom prst="rect">
            <a:avLst/>
          </a:prstGeom>
        </p:spPr>
      </p:pic>
    </p:spTree>
    <p:extLst>
      <p:ext uri="{BB962C8B-B14F-4D97-AF65-F5344CB8AC3E}">
        <p14:creationId xmlns:p14="http://schemas.microsoft.com/office/powerpoint/2010/main" val="1164522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921138" y="2305615"/>
            <a:ext cx="4751631"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buFont typeface="Wingdings" pitchFamily="2" charset="2"/>
              <a:buNone/>
            </a:pPr>
            <a:r>
              <a:rPr lang="en-US" altLang="en-US" sz="2800" dirty="0">
                <a:latin typeface="+mn-lt"/>
              </a:rPr>
              <a:t>In your breakout rooms, also consider how you will  incorporate co-teaching strategies in your classroom and within your curriculum– what will it look and feel like?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338" y="824439"/>
            <a:ext cx="6005661" cy="314150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4613"/>
          <a:stretch/>
        </p:blipFill>
        <p:spPr>
          <a:xfrm>
            <a:off x="5672769" y="4140546"/>
            <a:ext cx="5671127" cy="1893014"/>
          </a:xfrm>
          <a:prstGeom prst="rect">
            <a:avLst/>
          </a:prstGeom>
        </p:spPr>
      </p:pic>
    </p:spTree>
    <p:extLst>
      <p:ext uri="{BB962C8B-B14F-4D97-AF65-F5344CB8AC3E}">
        <p14:creationId xmlns:p14="http://schemas.microsoft.com/office/powerpoint/2010/main" val="2390982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348-5C72-4F53-B8CE-5B6735265849}"/>
              </a:ext>
            </a:extLst>
          </p:cNvPr>
          <p:cNvSpPr>
            <a:spLocks noGrp="1"/>
          </p:cNvSpPr>
          <p:nvPr>
            <p:ph type="title"/>
          </p:nvPr>
        </p:nvSpPr>
        <p:spPr/>
        <p:txBody>
          <a:bodyPr/>
          <a:lstStyle/>
          <a:p>
            <a:r>
              <a:rPr lang="en-US" dirty="0"/>
              <a:t>BREAKOUT ROOM #2- groups of 7</a:t>
            </a:r>
          </a:p>
        </p:txBody>
      </p:sp>
      <p:pic>
        <p:nvPicPr>
          <p:cNvPr id="1026" name="Picture 2" descr="Participating in breakout rooms – Zoom Help Center">
            <a:extLst>
              <a:ext uri="{FF2B5EF4-FFF2-40B4-BE49-F238E27FC236}">
                <a16:creationId xmlns:a16="http://schemas.microsoft.com/office/drawing/2014/main" id="{9F0A1DA0-4749-4738-B348-0B6F113F6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9402" y="2753474"/>
            <a:ext cx="6699236" cy="290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30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1BC1-6AA5-4B27-B2A2-5AC7C84FA3F9}"/>
              </a:ext>
            </a:extLst>
          </p:cNvPr>
          <p:cNvSpPr>
            <a:spLocks noGrp="1"/>
          </p:cNvSpPr>
          <p:nvPr>
            <p:ph type="title"/>
          </p:nvPr>
        </p:nvSpPr>
        <p:spPr/>
        <p:txBody>
          <a:bodyPr/>
          <a:lstStyle/>
          <a:p>
            <a:r>
              <a:rPr lang="en-US" dirty="0"/>
              <a:t>CHAT </a:t>
            </a:r>
          </a:p>
        </p:txBody>
      </p:sp>
      <p:sp>
        <p:nvSpPr>
          <p:cNvPr id="3" name="Content Placeholder 2">
            <a:extLst>
              <a:ext uri="{FF2B5EF4-FFF2-40B4-BE49-F238E27FC236}">
                <a16:creationId xmlns:a16="http://schemas.microsoft.com/office/drawing/2014/main" id="{D5236BA7-4611-4DCE-A96D-98762FFBD909}"/>
              </a:ext>
            </a:extLst>
          </p:cNvPr>
          <p:cNvSpPr>
            <a:spLocks noGrp="1"/>
          </p:cNvSpPr>
          <p:nvPr>
            <p:ph idx="1"/>
          </p:nvPr>
        </p:nvSpPr>
        <p:spPr/>
        <p:txBody>
          <a:bodyPr/>
          <a:lstStyle/>
          <a:p>
            <a:r>
              <a:rPr lang="en-US" dirty="0"/>
              <a:t>Share 1-2 ideas per group of examples of how you are using co-teaching right now in your classroom. </a:t>
            </a:r>
          </a:p>
        </p:txBody>
      </p:sp>
    </p:spTree>
    <p:extLst>
      <p:ext uri="{BB962C8B-B14F-4D97-AF65-F5344CB8AC3E}">
        <p14:creationId xmlns:p14="http://schemas.microsoft.com/office/powerpoint/2010/main" val="105740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A33B-4D9B-4884-AFD4-A2476A573BEA}"/>
              </a:ext>
            </a:extLst>
          </p:cNvPr>
          <p:cNvSpPr>
            <a:spLocks noGrp="1"/>
          </p:cNvSpPr>
          <p:nvPr>
            <p:ph type="title"/>
          </p:nvPr>
        </p:nvSpPr>
        <p:spPr/>
        <p:txBody>
          <a:bodyPr/>
          <a:lstStyle/>
          <a:p>
            <a:r>
              <a:rPr lang="en-US" dirty="0"/>
              <a:t>Next Slides….</a:t>
            </a:r>
          </a:p>
        </p:txBody>
      </p:sp>
      <p:sp>
        <p:nvSpPr>
          <p:cNvPr id="3" name="Content Placeholder 2">
            <a:extLst>
              <a:ext uri="{FF2B5EF4-FFF2-40B4-BE49-F238E27FC236}">
                <a16:creationId xmlns:a16="http://schemas.microsoft.com/office/drawing/2014/main" id="{31952647-3F33-4DB9-AA28-A3F867D2F8B6}"/>
              </a:ext>
            </a:extLst>
          </p:cNvPr>
          <p:cNvSpPr>
            <a:spLocks noGrp="1"/>
          </p:cNvSpPr>
          <p:nvPr>
            <p:ph idx="1"/>
          </p:nvPr>
        </p:nvSpPr>
        <p:spPr/>
        <p:txBody>
          <a:bodyPr>
            <a:normAutofit/>
          </a:bodyPr>
          <a:lstStyle/>
          <a:p>
            <a:r>
              <a:rPr lang="en-US" sz="6000" dirty="0"/>
              <a:t>a few more examples to share</a:t>
            </a:r>
          </a:p>
        </p:txBody>
      </p:sp>
    </p:spTree>
    <p:extLst>
      <p:ext uri="{BB962C8B-B14F-4D97-AF65-F5344CB8AC3E}">
        <p14:creationId xmlns:p14="http://schemas.microsoft.com/office/powerpoint/2010/main" val="312665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a:solidFill>
                  <a:srgbClr val="FFFFFF"/>
                </a:solidFill>
              </a:rPr>
              <a:t>ONE TEACH / ONE OBSERVE</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rgbClr val="212121"/>
                </a:solidFill>
              </a:rPr>
              <a:t>One Teach, One Observe – one teacher has primary instructional responsibility while the other gathers specific observational information on students or the (instructing) teacher. The key to this strategy is to focus the observation. It is important to remember that either (teacher candidate or cooperating teacher) could take on both roles.</a:t>
            </a:r>
          </a:p>
          <a:p>
            <a:r>
              <a:rPr lang="en-US" dirty="0">
                <a:solidFill>
                  <a:srgbClr val="FF0000"/>
                </a:solidFill>
              </a:rPr>
              <a:t>Example: One teacher can observe students for their understanding of directions while the other leads</a:t>
            </a:r>
          </a:p>
          <a:p>
            <a:endParaRPr lang="en-US" dirty="0">
              <a:solidFill>
                <a:srgbClr val="212121"/>
              </a:solidFill>
            </a:endParaRPr>
          </a:p>
        </p:txBody>
      </p:sp>
    </p:spTree>
    <p:extLst>
      <p:ext uri="{BB962C8B-B14F-4D97-AF65-F5344CB8AC3E}">
        <p14:creationId xmlns:p14="http://schemas.microsoft.com/office/powerpoint/2010/main" val="53959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a:solidFill>
                  <a:srgbClr val="FFFFFF"/>
                </a:solidFill>
              </a:rPr>
              <a:t>ONE TEACH/ ONE ASSIST </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rgbClr val="212121"/>
                </a:solidFill>
              </a:rPr>
              <a:t>One Teach, One Assist – One teacher has primary instructional responsibility while the other assists students’ with their work, monitors behaviors, or corrects assignments. Often lending a voice to students or groups who would hesitate to participate or add comments</a:t>
            </a:r>
          </a:p>
          <a:p>
            <a:r>
              <a:rPr lang="en-US" dirty="0">
                <a:solidFill>
                  <a:srgbClr val="FF0000"/>
                </a:solidFill>
              </a:rPr>
              <a:t>Example: While one teacher has the instructional lead, the person assisting can be the “voice” for the students when they don’t understand or are having difficulties.</a:t>
            </a:r>
          </a:p>
          <a:p>
            <a:endParaRPr lang="en-US" dirty="0">
              <a:solidFill>
                <a:srgbClr val="212121"/>
              </a:solidFill>
            </a:endParaRPr>
          </a:p>
        </p:txBody>
      </p:sp>
    </p:spTree>
    <p:extLst>
      <p:ext uri="{BB962C8B-B14F-4D97-AF65-F5344CB8AC3E}">
        <p14:creationId xmlns:p14="http://schemas.microsoft.com/office/powerpoint/2010/main" val="3910799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300">
                <a:solidFill>
                  <a:srgbClr val="FFFFFF"/>
                </a:solidFill>
              </a:rPr>
              <a:t>IDEAS for ONE TEACH/ONE ASSIST</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215757"/>
            <a:ext cx="6411398" cy="6441897"/>
          </a:xfrm>
        </p:spPr>
        <p:txBody>
          <a:bodyPr anchor="ctr">
            <a:normAutofit lnSpcReduction="10000"/>
          </a:bodyPr>
          <a:lstStyle/>
          <a:p>
            <a:pPr marL="0" indent="0">
              <a:lnSpc>
                <a:spcPct val="90000"/>
              </a:lnSpc>
              <a:buNone/>
            </a:pPr>
            <a:r>
              <a:rPr lang="en-US" b="1" dirty="0">
                <a:solidFill>
                  <a:srgbClr val="212121"/>
                </a:solidFill>
              </a:rPr>
              <a:t>Tasks that Teacher A could be doing while Teacher B is lecturing: </a:t>
            </a:r>
          </a:p>
          <a:p>
            <a:pPr marL="0" indent="0">
              <a:lnSpc>
                <a:spcPct val="90000"/>
              </a:lnSpc>
              <a:buNone/>
            </a:pPr>
            <a:endParaRPr lang="en-US" dirty="0">
              <a:solidFill>
                <a:srgbClr val="212121"/>
              </a:solidFill>
            </a:endParaRPr>
          </a:p>
          <a:p>
            <a:pPr>
              <a:lnSpc>
                <a:spcPct val="90000"/>
              </a:lnSpc>
            </a:pPr>
            <a:r>
              <a:rPr lang="en-US" dirty="0">
                <a:solidFill>
                  <a:srgbClr val="212121"/>
                </a:solidFill>
              </a:rPr>
              <a:t>Writing color-coded notes on the board or laptop</a:t>
            </a:r>
          </a:p>
          <a:p>
            <a:pPr>
              <a:lnSpc>
                <a:spcPct val="90000"/>
              </a:lnSpc>
            </a:pPr>
            <a:r>
              <a:rPr lang="en-US" dirty="0">
                <a:solidFill>
                  <a:srgbClr val="212121"/>
                </a:solidFill>
              </a:rPr>
              <a:t>Echoing key words from Teacher B</a:t>
            </a:r>
          </a:p>
          <a:p>
            <a:pPr>
              <a:lnSpc>
                <a:spcPct val="90000"/>
              </a:lnSpc>
            </a:pPr>
            <a:r>
              <a:rPr lang="en-US" dirty="0">
                <a:solidFill>
                  <a:srgbClr val="212121"/>
                </a:solidFill>
              </a:rPr>
              <a:t>Pulling up an online site (thesaurus, encyclopedia, media) to support instruction</a:t>
            </a:r>
          </a:p>
          <a:p>
            <a:pPr>
              <a:lnSpc>
                <a:spcPct val="90000"/>
              </a:lnSpc>
            </a:pPr>
            <a:r>
              <a:rPr lang="en-US" dirty="0">
                <a:solidFill>
                  <a:srgbClr val="212121"/>
                </a:solidFill>
              </a:rPr>
              <a:t>Providing kinesthetic tools, manipulatives, aids, and props</a:t>
            </a:r>
          </a:p>
          <a:p>
            <a:pPr>
              <a:lnSpc>
                <a:spcPct val="90000"/>
              </a:lnSpc>
            </a:pPr>
            <a:r>
              <a:rPr lang="en-US" dirty="0">
                <a:solidFill>
                  <a:srgbClr val="212121"/>
                </a:solidFill>
              </a:rPr>
              <a:t>Counting down, giving time clues, or managing a visual timer</a:t>
            </a:r>
          </a:p>
          <a:p>
            <a:pPr>
              <a:lnSpc>
                <a:spcPct val="90000"/>
              </a:lnSpc>
            </a:pPr>
            <a:r>
              <a:rPr lang="en-US" dirty="0">
                <a:solidFill>
                  <a:srgbClr val="212121"/>
                </a:solidFill>
              </a:rPr>
              <a:t>Prompting engagement with directions such as: “Stand up if you …, Turn and talk about …,  Stomp your feet if …”</a:t>
            </a:r>
          </a:p>
          <a:p>
            <a:pPr>
              <a:lnSpc>
                <a:spcPct val="90000"/>
              </a:lnSpc>
            </a:pPr>
            <a:r>
              <a:rPr lang="en-US" dirty="0">
                <a:solidFill>
                  <a:srgbClr val="212121"/>
                </a:solidFill>
              </a:rPr>
              <a:t>Going on-the-spot to websites to show visual images</a:t>
            </a:r>
          </a:p>
          <a:p>
            <a:pPr>
              <a:lnSpc>
                <a:spcPct val="90000"/>
              </a:lnSpc>
            </a:pPr>
            <a:endParaRPr lang="en-US" sz="2000" dirty="0">
              <a:solidFill>
                <a:srgbClr val="212121"/>
              </a:solidFill>
            </a:endParaRPr>
          </a:p>
        </p:txBody>
      </p:sp>
    </p:spTree>
    <p:extLst>
      <p:ext uri="{BB962C8B-B14F-4D97-AF65-F5344CB8AC3E}">
        <p14:creationId xmlns:p14="http://schemas.microsoft.com/office/powerpoint/2010/main" val="498717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35" name="Picture 134">
            <a:extLst>
              <a:ext uri="{FF2B5EF4-FFF2-40B4-BE49-F238E27FC236}">
                <a16:creationId xmlns:a16="http://schemas.microsoft.com/office/drawing/2014/main" id="{52D7949F-F7AD-4D72-9C9D-4FF1086C85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094412" y="982132"/>
            <a:ext cx="4802185" cy="1303867"/>
          </a:xfrm>
        </p:spPr>
        <p:txBody>
          <a:bodyPr>
            <a:normAutofit/>
          </a:bodyPr>
          <a:lstStyle/>
          <a:p>
            <a:r>
              <a:rPr lang="en-US"/>
              <a:t>Child observation 	</a:t>
            </a:r>
          </a:p>
        </p:txBody>
      </p:sp>
      <p:sp>
        <p:nvSpPr>
          <p:cNvPr id="137" name="Rectangle 136">
            <a:extLst>
              <a:ext uri="{FF2B5EF4-FFF2-40B4-BE49-F238E27FC236}">
                <a16:creationId xmlns:a16="http://schemas.microsoft.com/office/drawing/2014/main" id="{EABBD5AE-06A5-42CD-88F2-7CCF8719E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bservation in Your Preschool Program | The Child Care Business Owner  Institute">
            <a:extLst>
              <a:ext uri="{FF2B5EF4-FFF2-40B4-BE49-F238E27FC236}">
                <a16:creationId xmlns:a16="http://schemas.microsoft.com/office/drawing/2014/main" id="{430DFEA0-1C4C-46C1-A3A2-14590AD23E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76" r="26888" b="3"/>
          <a:stretch/>
        </p:blipFill>
        <p:spPr bwMode="auto">
          <a:xfrm>
            <a:off x="1412683" y="1410208"/>
            <a:ext cx="38768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C3E43B92-4F7A-45DF-BBDC-84EBC37E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6094412" y="2556932"/>
            <a:ext cx="4802184" cy="3318936"/>
          </a:xfrm>
        </p:spPr>
        <p:txBody>
          <a:bodyPr>
            <a:normAutofit/>
          </a:bodyPr>
          <a:lstStyle/>
          <a:p>
            <a:r>
              <a:rPr lang="en-US" dirty="0"/>
              <a:t>Thinking outside the box of what co-teaching could look like… </a:t>
            </a:r>
          </a:p>
          <a:p>
            <a:pPr marL="0" indent="0">
              <a:buNone/>
            </a:pPr>
            <a:endParaRPr lang="en-US" dirty="0"/>
          </a:p>
        </p:txBody>
      </p:sp>
    </p:spTree>
    <p:extLst>
      <p:ext uri="{BB962C8B-B14F-4D97-AF65-F5344CB8AC3E}">
        <p14:creationId xmlns:p14="http://schemas.microsoft.com/office/powerpoint/2010/main" val="1942895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a:solidFill>
                  <a:srgbClr val="FFFFFF"/>
                </a:solidFill>
              </a:rPr>
              <a:t>STATION TEACHING </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rgbClr val="212121"/>
                </a:solidFill>
              </a:rPr>
              <a:t>Station Teaching – the co-teaching pair divide the instructional content into parts and the students into groups. Groups spend a designated amount of time at each station. Often an independent station will be used along with the teacher led stations. </a:t>
            </a:r>
          </a:p>
          <a:p>
            <a:r>
              <a:rPr lang="en-US" dirty="0">
                <a:solidFill>
                  <a:srgbClr val="FF0000"/>
                </a:solidFill>
              </a:rPr>
              <a:t>Example: One teacher might lead a station where the students play a money math game and the other teacher could have a mock store where the students purchase items and make change.</a:t>
            </a:r>
          </a:p>
          <a:p>
            <a:endParaRPr lang="en-US" dirty="0">
              <a:solidFill>
                <a:srgbClr val="212121"/>
              </a:solidFill>
            </a:endParaRPr>
          </a:p>
        </p:txBody>
      </p:sp>
    </p:spTree>
    <p:extLst>
      <p:ext uri="{BB962C8B-B14F-4D97-AF65-F5344CB8AC3E}">
        <p14:creationId xmlns:p14="http://schemas.microsoft.com/office/powerpoint/2010/main" val="387955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vert="horz" lIns="91440" tIns="45720" rIns="91440" bIns="45720" rtlCol="0" anchor="ctr">
            <a:normAutofit/>
          </a:bodyPr>
          <a:lstStyle/>
          <a:p>
            <a:r>
              <a:rPr lang="en-US"/>
              <a:t>Pay attention….</a:t>
            </a:r>
            <a:endParaRPr lang="en-US" dirty="0"/>
          </a:p>
        </p:txBody>
      </p:sp>
      <p:sp>
        <p:nvSpPr>
          <p:cNvPr id="5" name="TextBox 4"/>
          <p:cNvSpPr txBox="1"/>
          <p:nvPr/>
        </p:nvSpPr>
        <p:spPr>
          <a:xfrm>
            <a:off x="1295402" y="2556932"/>
            <a:ext cx="6256866" cy="3318936"/>
          </a:xfrm>
          <a:prstGeom prst="rect">
            <a:avLst/>
          </a:prstGeom>
        </p:spPr>
        <p:txBody>
          <a:bodyPr vert="horz" lIns="91440" tIns="45720" rIns="91440" bIns="45720" rtlCol="0" anchor="t">
            <a:normAutofit fontScale="92500" lnSpcReduction="10000"/>
          </a:bodyPr>
          <a:lstStyle/>
          <a:p>
            <a:pPr>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We ring the bell as a way of saying, “Pay Attention!” </a:t>
            </a:r>
          </a:p>
          <a:p>
            <a:pPr>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Bells can be an alarm to rouse you, to jostle you to pay attention, telling you to take note, sit up, lean forward and be present. </a:t>
            </a:r>
          </a:p>
          <a:p>
            <a:pPr>
              <a:spcBef>
                <a:spcPct val="20000"/>
              </a:spcBef>
              <a:spcAft>
                <a:spcPts val="600"/>
              </a:spcAft>
              <a:buClr>
                <a:schemeClr val="accent1"/>
              </a:buClr>
              <a:buSzPct val="115000"/>
              <a:buFont typeface="Arial"/>
              <a:buChar char="•"/>
            </a:pPr>
            <a:endParaRPr lang="en-US" sz="2800" dirty="0">
              <a:solidFill>
                <a:schemeClr val="tx1">
                  <a:lumMod val="85000"/>
                  <a:lumOff val="15000"/>
                </a:schemeClr>
              </a:solidFill>
            </a:endParaRPr>
          </a:p>
          <a:p>
            <a:pPr>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Breathe in. Breathe out. </a:t>
            </a:r>
          </a:p>
        </p:txBody>
      </p:sp>
      <p:pic>
        <p:nvPicPr>
          <p:cNvPr id="4" name="Content Placeholder 3" descr="antique-tibetan-singing-bowl1-300x279.jpg"/>
          <p:cNvPicPr>
            <a:picLocks noGrp="1" noChangeAspect="1"/>
          </p:cNvPicPr>
          <p:nvPr>
            <p:ph idx="1"/>
          </p:nvPr>
        </p:nvPicPr>
        <p:blipFill>
          <a:blip r:embed="rId3"/>
          <a:stretch>
            <a:fillRect/>
          </a:stretch>
        </p:blipFill>
        <p:spPr>
          <a:xfrm>
            <a:off x="8085026" y="2853526"/>
            <a:ext cx="2739728" cy="2547947"/>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2362282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a:solidFill>
                  <a:srgbClr val="FFFFFF"/>
                </a:solidFill>
              </a:rPr>
              <a:t>PARALLEL TEACHING </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sz="2800" dirty="0">
                <a:solidFill>
                  <a:srgbClr val="212121"/>
                </a:solidFill>
              </a:rPr>
              <a:t>Parallel Teaching – Each teacher instructs half the students. The two teachers address the same instructional material and present the lesson using the same teaching strategy. The greatest benefit to this approach is the reduction of student to teacher ratio.</a:t>
            </a:r>
          </a:p>
          <a:p>
            <a:r>
              <a:rPr lang="en-US" sz="2800" dirty="0">
                <a:solidFill>
                  <a:srgbClr val="FF0000"/>
                </a:solidFill>
              </a:rPr>
              <a:t>Example: Both teachers are leading a question and answer discussion on specific current events and the impact they have on our economy.</a:t>
            </a:r>
          </a:p>
          <a:p>
            <a:endParaRPr lang="en-US" dirty="0">
              <a:solidFill>
                <a:srgbClr val="212121"/>
              </a:solidFill>
            </a:endParaRPr>
          </a:p>
        </p:txBody>
      </p:sp>
    </p:spTree>
    <p:extLst>
      <p:ext uri="{BB962C8B-B14F-4D97-AF65-F5344CB8AC3E}">
        <p14:creationId xmlns:p14="http://schemas.microsoft.com/office/powerpoint/2010/main" val="4266058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2500">
                <a:solidFill>
                  <a:srgbClr val="FFFFFF"/>
                </a:solidFill>
              </a:rPr>
              <a:t>SUPPLEMENTAL TEACHING</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rgbClr val="212121"/>
                </a:solidFill>
              </a:rPr>
              <a:t>Supplemental – This strategy allows one teacher to work with students at their expected grade level, while the other teacher works with those students who need the information and/or materials extended or remediated.</a:t>
            </a:r>
          </a:p>
          <a:p>
            <a:r>
              <a:rPr lang="en-US" sz="2800" dirty="0">
                <a:solidFill>
                  <a:srgbClr val="FF0000"/>
                </a:solidFill>
              </a:rPr>
              <a:t>Example: One teacher may work with students who need re-teaching of a concept while the other teacher works with the rest of the students on enrichment. </a:t>
            </a:r>
          </a:p>
          <a:p>
            <a:endParaRPr lang="en-US" dirty="0">
              <a:solidFill>
                <a:srgbClr val="212121"/>
              </a:solidFill>
            </a:endParaRPr>
          </a:p>
        </p:txBody>
      </p:sp>
    </p:spTree>
    <p:extLst>
      <p:ext uri="{BB962C8B-B14F-4D97-AF65-F5344CB8AC3E}">
        <p14:creationId xmlns:p14="http://schemas.microsoft.com/office/powerpoint/2010/main" val="3154244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2800">
                <a:solidFill>
                  <a:srgbClr val="FFFFFF"/>
                </a:solidFill>
              </a:rPr>
              <a:t>ALTERNATIVE TEACHING</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dirty="0">
                <a:solidFill>
                  <a:srgbClr val="212121"/>
                </a:solidFill>
              </a:rPr>
              <a:t>Alternative (Differentiated) – Alternative teaching strategies provide two different approaches to teaching the same information. The learning outcome is the same for all students however the instructional methodology is different.</a:t>
            </a:r>
          </a:p>
          <a:p>
            <a:r>
              <a:rPr lang="en-US" dirty="0">
                <a:solidFill>
                  <a:srgbClr val="FF0000"/>
                </a:solidFill>
              </a:rPr>
              <a:t>Example: One instructor may lead a group in predicting prior to reading by looking at the cover of the book and the illustrations, etc. The other instructor accomplishes the same outcome but with his/her group, the students predict by connecting the items pulled out of the bag with the story. </a:t>
            </a:r>
          </a:p>
          <a:p>
            <a:endParaRPr lang="en-US" dirty="0">
              <a:solidFill>
                <a:srgbClr val="212121"/>
              </a:solidFill>
            </a:endParaRPr>
          </a:p>
        </p:txBody>
      </p:sp>
    </p:spTree>
    <p:extLst>
      <p:ext uri="{BB962C8B-B14F-4D97-AF65-F5344CB8AC3E}">
        <p14:creationId xmlns:p14="http://schemas.microsoft.com/office/powerpoint/2010/main" val="3501281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a:solidFill>
                  <a:srgbClr val="FFFFFF"/>
                </a:solidFill>
              </a:rPr>
              <a:t>TEAM TEACHING </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40934" y="469900"/>
            <a:ext cx="5953630" cy="5405968"/>
          </a:xfrm>
        </p:spPr>
        <p:txBody>
          <a:bodyPr anchor="ctr">
            <a:normAutofit/>
          </a:bodyPr>
          <a:lstStyle/>
          <a:p>
            <a:r>
              <a:rPr lang="en-US">
                <a:solidFill>
                  <a:srgbClr val="212121"/>
                </a:solidFill>
              </a:rPr>
              <a:t>Team Teaching – Well planned, team taught lessons, exhibit an invisible flow of instruction with no prescribed division of authority. Using a team teaching strategy, both teachers are actively involved in the lesson. From a students’ perspective, there is no clearly defined leader – as both teachers share the instruction, are free to interject information, and available to assist students and answer questions.</a:t>
            </a:r>
          </a:p>
          <a:p>
            <a:r>
              <a:rPr lang="en-US">
                <a:solidFill>
                  <a:srgbClr val="212121"/>
                </a:solidFill>
              </a:rPr>
              <a:t>Example: Both instructors can share the reading of a story or text so that the students are hearing two voices.</a:t>
            </a:r>
          </a:p>
        </p:txBody>
      </p:sp>
    </p:spTree>
    <p:extLst>
      <p:ext uri="{BB962C8B-B14F-4D97-AF65-F5344CB8AC3E}">
        <p14:creationId xmlns:p14="http://schemas.microsoft.com/office/powerpoint/2010/main" val="2660907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retch Break – Comprehensive Stretching Program">
            <a:extLst>
              <a:ext uri="{FF2B5EF4-FFF2-40B4-BE49-F238E27FC236}">
                <a16:creationId xmlns:a16="http://schemas.microsoft.com/office/drawing/2014/main" id="{A9682612-8E43-4AF4-8651-57C87EC08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884"/>
          <a:stretch/>
        </p:blipFill>
        <p:spPr bwMode="auto">
          <a:xfrm>
            <a:off x="584530" y="1510301"/>
            <a:ext cx="11401911" cy="254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05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FC19-767B-11B5-4674-BC5F665B1F6E}"/>
              </a:ext>
            </a:extLst>
          </p:cNvPr>
          <p:cNvSpPr>
            <a:spLocks noGrp="1"/>
          </p:cNvSpPr>
          <p:nvPr>
            <p:ph type="title"/>
          </p:nvPr>
        </p:nvSpPr>
        <p:spPr/>
        <p:txBody>
          <a:bodyPr/>
          <a:lstStyle/>
          <a:p>
            <a:r>
              <a:rPr lang="en-US" dirty="0"/>
              <a:t>CO-TEACHING</a:t>
            </a:r>
          </a:p>
        </p:txBody>
      </p:sp>
      <p:sp>
        <p:nvSpPr>
          <p:cNvPr id="3" name="Content Placeholder 2">
            <a:extLst>
              <a:ext uri="{FF2B5EF4-FFF2-40B4-BE49-F238E27FC236}">
                <a16:creationId xmlns:a16="http://schemas.microsoft.com/office/drawing/2014/main" id="{D213B1F7-F55E-319B-2E3C-36AA5D8E1F74}"/>
              </a:ext>
            </a:extLst>
          </p:cNvPr>
          <p:cNvSpPr>
            <a:spLocks noGrp="1"/>
          </p:cNvSpPr>
          <p:nvPr>
            <p:ph idx="1"/>
          </p:nvPr>
        </p:nvSpPr>
        <p:spPr/>
        <p:txBody>
          <a:bodyPr>
            <a:normAutofit fontScale="92500" lnSpcReduction="20000"/>
          </a:bodyPr>
          <a:lstStyle/>
          <a:p>
            <a:pPr marL="0" indent="0">
              <a:buNone/>
            </a:pPr>
            <a:r>
              <a:rPr lang="en-US" sz="5400" dirty="0"/>
              <a:t>Co-Teaching involves collaboration in </a:t>
            </a:r>
          </a:p>
          <a:p>
            <a:r>
              <a:rPr lang="en-US" sz="5400" dirty="0"/>
              <a:t>PLANNING, </a:t>
            </a:r>
          </a:p>
          <a:p>
            <a:r>
              <a:rPr lang="en-US" sz="5400" dirty="0"/>
              <a:t>INSTRUCTION, &amp;</a:t>
            </a:r>
          </a:p>
          <a:p>
            <a:r>
              <a:rPr lang="en-US" sz="5400" dirty="0"/>
              <a:t>ASSESSMENT </a:t>
            </a:r>
          </a:p>
        </p:txBody>
      </p:sp>
    </p:spTree>
    <p:extLst>
      <p:ext uri="{BB962C8B-B14F-4D97-AF65-F5344CB8AC3E}">
        <p14:creationId xmlns:p14="http://schemas.microsoft.com/office/powerpoint/2010/main" val="3178890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5599" y="1055077"/>
            <a:ext cx="2532909" cy="4794578"/>
          </a:xfrm>
        </p:spPr>
        <p:txBody>
          <a:bodyPr>
            <a:normAutofit/>
          </a:bodyPr>
          <a:lstStyle/>
          <a:p>
            <a:pPr>
              <a:lnSpc>
                <a:spcPct val="90000"/>
              </a:lnSpc>
            </a:pPr>
            <a:br>
              <a:rPr lang="en-US" sz="3700" b="1">
                <a:solidFill>
                  <a:srgbClr val="262626"/>
                </a:solidFill>
              </a:rPr>
            </a:br>
            <a:r>
              <a:rPr lang="en-US" sz="3700" b="1">
                <a:solidFill>
                  <a:srgbClr val="262626"/>
                </a:solidFill>
              </a:rPr>
              <a:t>Planning: </a:t>
            </a:r>
            <a:br>
              <a:rPr lang="en-US" sz="3700" b="1">
                <a:solidFill>
                  <a:srgbClr val="262626"/>
                </a:solidFill>
              </a:rPr>
            </a:br>
            <a:r>
              <a:rPr lang="en-US" sz="3700">
                <a:solidFill>
                  <a:srgbClr val="262626"/>
                </a:solidFill>
              </a:rPr>
              <a:t>The Teacher Candidate and Cooperating Teacher will share: </a:t>
            </a:r>
            <a:br>
              <a:rPr lang="en-US" sz="3700">
                <a:solidFill>
                  <a:srgbClr val="262626"/>
                </a:solidFill>
              </a:rPr>
            </a:br>
            <a:endParaRPr lang="en-US" sz="3700">
              <a:solidFill>
                <a:srgbClr val="262626"/>
              </a:solidFill>
            </a:endParaRPr>
          </a:p>
        </p:txBody>
      </p:sp>
      <p:sp useBgFill="1">
        <p:nvSpPr>
          <p:cNvPr id="13" name="Rectangle 12">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FAA895E-24E3-4135-9E51-926099323C9D}"/>
              </a:ext>
            </a:extLst>
          </p:cNvPr>
          <p:cNvGraphicFramePr>
            <a:graphicFrameLocks noGrp="1"/>
          </p:cNvGraphicFramePr>
          <p:nvPr>
            <p:ph idx="1"/>
            <p:extLst>
              <p:ext uri="{D42A27DB-BD31-4B8C-83A1-F6EECF244321}">
                <p14:modId xmlns:p14="http://schemas.microsoft.com/office/powerpoint/2010/main" val="3250488354"/>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893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600" b="1" dirty="0">
                <a:solidFill>
                  <a:srgbClr val="284398"/>
                </a:solidFill>
                <a:latin typeface="+mn-lt"/>
                <a:cs typeface="Arial"/>
              </a:rPr>
              <a:t>Co-Teaching: Essential Elements of Planning</a:t>
            </a:r>
            <a:endParaRPr lang="en-US" altLang="en-US" sz="3600" b="1" dirty="0">
              <a:latin typeface="+mn-lt"/>
              <a:cs typeface="Arial"/>
            </a:endParaRPr>
          </a:p>
        </p:txBody>
      </p:sp>
      <p:sp>
        <p:nvSpPr>
          <p:cNvPr id="4" name="Content Placeholder 3"/>
          <p:cNvSpPr>
            <a:spLocks noGrp="1"/>
          </p:cNvSpPr>
          <p:nvPr>
            <p:ph sz="half" idx="1"/>
          </p:nvPr>
        </p:nvSpPr>
        <p:spPr/>
        <p:txBody>
          <a:bodyPr>
            <a:normAutofit fontScale="85000" lnSpcReduction="10000"/>
          </a:bodyPr>
          <a:lstStyle/>
          <a:p>
            <a:r>
              <a:rPr lang="en-US" dirty="0"/>
              <a:t>Reflection</a:t>
            </a:r>
          </a:p>
          <a:p>
            <a:r>
              <a:rPr lang="en-US" dirty="0"/>
              <a:t>Structure of the lesson and its sequencing</a:t>
            </a:r>
          </a:p>
          <a:p>
            <a:r>
              <a:rPr lang="en-US" dirty="0"/>
              <a:t>Determining objectives</a:t>
            </a:r>
          </a:p>
          <a:p>
            <a:r>
              <a:rPr lang="en-US" dirty="0"/>
              <a:t>Clear objectives for students and teachers</a:t>
            </a:r>
          </a:p>
          <a:p>
            <a:r>
              <a:rPr lang="en-US" dirty="0"/>
              <a:t>Growth mindset (take risks and try new things)</a:t>
            </a:r>
          </a:p>
          <a:p>
            <a:r>
              <a:rPr lang="en-US" dirty="0"/>
              <a:t>Face to face communication</a:t>
            </a:r>
          </a:p>
          <a:p>
            <a:r>
              <a:rPr lang="en-US" dirty="0"/>
              <a:t>Critical feedback (constructive)</a:t>
            </a:r>
          </a:p>
          <a:p>
            <a:pPr marL="0" indent="0">
              <a:buNone/>
            </a:pPr>
            <a:endParaRPr lang="en-US" dirty="0"/>
          </a:p>
        </p:txBody>
      </p:sp>
      <p:sp>
        <p:nvSpPr>
          <p:cNvPr id="5" name="Content Placeholder 4"/>
          <p:cNvSpPr>
            <a:spLocks noGrp="1"/>
          </p:cNvSpPr>
          <p:nvPr>
            <p:ph sz="half" idx="2"/>
          </p:nvPr>
        </p:nvSpPr>
        <p:spPr/>
        <p:txBody>
          <a:bodyPr>
            <a:noAutofit/>
          </a:bodyPr>
          <a:lstStyle/>
          <a:p>
            <a:r>
              <a:rPr lang="en-US" sz="1800" dirty="0"/>
              <a:t>Teach vocabulary needed for the lesson</a:t>
            </a:r>
          </a:p>
          <a:p>
            <a:r>
              <a:rPr lang="en-US" sz="1800" dirty="0"/>
              <a:t>Plan for class dynamics (learners, materials, physical space)</a:t>
            </a:r>
          </a:p>
          <a:p>
            <a:r>
              <a:rPr lang="en-US" sz="1800" dirty="0"/>
              <a:t>Plan for “what if…”</a:t>
            </a:r>
          </a:p>
          <a:p>
            <a:r>
              <a:rPr lang="en-US" sz="1800" dirty="0"/>
              <a:t>Student data; assessment</a:t>
            </a:r>
          </a:p>
          <a:p>
            <a:r>
              <a:rPr lang="en-US" sz="1800" dirty="0"/>
              <a:t>Modeling good teamwork</a:t>
            </a:r>
          </a:p>
          <a:p>
            <a:r>
              <a:rPr lang="en-US" sz="1800" dirty="0"/>
              <a:t>Standards</a:t>
            </a:r>
          </a:p>
          <a:p>
            <a:r>
              <a:rPr lang="en-US" sz="1800" dirty="0"/>
              <a:t>Mutual trust and honesty</a:t>
            </a:r>
          </a:p>
          <a:p>
            <a:r>
              <a:rPr lang="en-US" sz="1800" dirty="0"/>
              <a:t>Learning conversations</a:t>
            </a:r>
          </a:p>
        </p:txBody>
      </p:sp>
    </p:spTree>
    <p:extLst>
      <p:ext uri="{BB962C8B-B14F-4D97-AF65-F5344CB8AC3E}">
        <p14:creationId xmlns:p14="http://schemas.microsoft.com/office/powerpoint/2010/main" val="1944282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8286FD-0D8B-4A23-A1DB-E3296C728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45A990F-5655-4935-A76E-35B43EA795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1295402" y="531628"/>
            <a:ext cx="9601196" cy="1754371"/>
          </a:xfrm>
        </p:spPr>
        <p:txBody>
          <a:bodyPr>
            <a:normAutofit fontScale="90000"/>
          </a:bodyPr>
          <a:lstStyle/>
          <a:p>
            <a:pPr>
              <a:lnSpc>
                <a:spcPct val="90000"/>
              </a:lnSpc>
            </a:pPr>
            <a:br>
              <a:rPr lang="en-US" sz="2400">
                <a:solidFill>
                  <a:srgbClr val="262626"/>
                </a:solidFill>
              </a:rPr>
            </a:br>
            <a:r>
              <a:rPr lang="en-US" sz="3600" b="1">
                <a:solidFill>
                  <a:srgbClr val="262626"/>
                </a:solidFill>
              </a:rPr>
              <a:t>Instruction: </a:t>
            </a:r>
            <a:br>
              <a:rPr lang="en-US" sz="3600">
                <a:solidFill>
                  <a:srgbClr val="262626"/>
                </a:solidFill>
              </a:rPr>
            </a:br>
            <a:r>
              <a:rPr lang="en-US" sz="3600">
                <a:solidFill>
                  <a:srgbClr val="262626"/>
                </a:solidFill>
              </a:rPr>
              <a:t>While Co-Teaching, the Teacher Candidate and Cooperating Teacher will: </a:t>
            </a:r>
            <a:br>
              <a:rPr lang="en-US" sz="3600">
                <a:solidFill>
                  <a:srgbClr val="262626"/>
                </a:solidFill>
              </a:rPr>
            </a:br>
            <a:endParaRPr lang="en-US" sz="2400" dirty="0">
              <a:solidFill>
                <a:srgbClr val="262626"/>
              </a:solidFill>
            </a:endParaRPr>
          </a:p>
        </p:txBody>
      </p:sp>
      <p:graphicFrame>
        <p:nvGraphicFramePr>
          <p:cNvPr id="21" name="Content Placeholder 2">
            <a:extLst>
              <a:ext uri="{FF2B5EF4-FFF2-40B4-BE49-F238E27FC236}">
                <a16:creationId xmlns:a16="http://schemas.microsoft.com/office/drawing/2014/main" id="{0693F24E-C118-4E2E-9871-71B5F4D7D0ED}"/>
              </a:ext>
            </a:extLst>
          </p:cNvPr>
          <p:cNvGraphicFramePr>
            <a:graphicFrameLocks noGrp="1"/>
          </p:cNvGraphicFramePr>
          <p:nvPr>
            <p:ph idx="1"/>
            <p:extLst>
              <p:ext uri="{D42A27DB-BD31-4B8C-83A1-F6EECF244321}">
                <p14:modId xmlns:p14="http://schemas.microsoft.com/office/powerpoint/2010/main" val="1752594848"/>
              </p:ext>
            </p:extLst>
          </p:nvPr>
        </p:nvGraphicFramePr>
        <p:xfrm>
          <a:off x="1295401" y="2675822"/>
          <a:ext cx="9601197" cy="2985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1345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Assessment: </a:t>
            </a:r>
            <a:br>
              <a:rPr lang="en-US" dirty="0"/>
            </a:br>
            <a:r>
              <a:rPr lang="en-US" sz="4000" dirty="0"/>
              <a:t>While Co-Assessing, the Teacher Candidate and Cooperating Teacher will:</a:t>
            </a:r>
          </a:p>
        </p:txBody>
      </p:sp>
      <p:sp>
        <p:nvSpPr>
          <p:cNvPr id="3" name="Content Placeholder 2"/>
          <p:cNvSpPr>
            <a:spLocks noGrp="1"/>
          </p:cNvSpPr>
          <p:nvPr>
            <p:ph idx="1"/>
          </p:nvPr>
        </p:nvSpPr>
        <p:spPr/>
        <p:txBody>
          <a:bodyPr/>
          <a:lstStyle/>
          <a:p>
            <a:r>
              <a:rPr lang="en-US" dirty="0"/>
              <a:t>Both participate in the assessment of the students </a:t>
            </a:r>
          </a:p>
          <a:p>
            <a:r>
              <a:rPr lang="en-US" dirty="0"/>
              <a:t>Share the workload of daily grading </a:t>
            </a:r>
          </a:p>
          <a:p>
            <a:r>
              <a:rPr lang="en-US" dirty="0"/>
              <a:t>Provide formative and summative assessment of students </a:t>
            </a:r>
          </a:p>
          <a:p>
            <a:r>
              <a:rPr lang="en-US" dirty="0"/>
              <a:t>Jointly determine grades</a:t>
            </a:r>
          </a:p>
        </p:txBody>
      </p:sp>
    </p:spTree>
    <p:extLst>
      <p:ext uri="{BB962C8B-B14F-4D97-AF65-F5344CB8AC3E}">
        <p14:creationId xmlns:p14="http://schemas.microsoft.com/office/powerpoint/2010/main" val="2597654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76AC4E34-D6A0-4E21-B145-FF6CC6214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1" name="Picture 30">
              <a:extLst>
                <a:ext uri="{FF2B5EF4-FFF2-40B4-BE49-F238E27FC236}">
                  <a16:creationId xmlns:a16="http://schemas.microsoft.com/office/drawing/2014/main" id="{46DAF3C9-57D3-4380-91C8-0177A1E82A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 name="Rectangle 31">
              <a:extLst>
                <a:ext uri="{FF2B5EF4-FFF2-40B4-BE49-F238E27FC236}">
                  <a16:creationId xmlns:a16="http://schemas.microsoft.com/office/drawing/2014/main" id="{CF338E7C-2928-42FC-BA07-1B825D301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3" name="Picture 32">
              <a:extLst>
                <a:ext uri="{FF2B5EF4-FFF2-40B4-BE49-F238E27FC236}">
                  <a16:creationId xmlns:a16="http://schemas.microsoft.com/office/drawing/2014/main" id="{C71FE40E-CC40-427F-AEFB-BB5EA0E97F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4" name="Picture 33">
              <a:extLst>
                <a:ext uri="{FF2B5EF4-FFF2-40B4-BE49-F238E27FC236}">
                  <a16:creationId xmlns:a16="http://schemas.microsoft.com/office/drawing/2014/main" id="{412948D6-ACC1-4FAF-9E30-BD96CE3435E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6" name="Rectangle 35">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3BF89727-EE3A-4D8E-B30F-851F6CB1D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2538" y="803441"/>
            <a:ext cx="3700779" cy="5249332"/>
          </a:xfrm>
          <a:prstGeom prst="rect">
            <a:avLst/>
          </a:prstGeom>
          <a:ln w="127000" cap="sq">
            <a:solidFill>
              <a:srgbClr val="FFFFFF"/>
            </a:solidFill>
            <a:miter lim="800000"/>
          </a:ln>
        </p:spPr>
      </p:pic>
      <p:pic>
        <p:nvPicPr>
          <p:cNvPr id="9" name="Content Placeholder 3">
            <a:extLst>
              <a:ext uri="{FF2B5EF4-FFF2-40B4-BE49-F238E27FC236}">
                <a16:creationId xmlns:a16="http://schemas.microsoft.com/office/drawing/2014/main" id="{9FDBCFD4-0FD4-45A0-87C1-E7E00EC9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3220" y="832378"/>
            <a:ext cx="4107602" cy="5249332"/>
          </a:xfrm>
          <a:prstGeom prst="rect">
            <a:avLst/>
          </a:prstGeom>
          <a:ln w="127000" cap="sq">
            <a:solidFill>
              <a:srgbClr val="FFFFFF"/>
            </a:solidFill>
            <a:miter lim="800000"/>
          </a:ln>
        </p:spPr>
      </p:pic>
    </p:spTree>
    <p:extLst>
      <p:ext uri="{BB962C8B-B14F-4D97-AF65-F5344CB8AC3E}">
        <p14:creationId xmlns:p14="http://schemas.microsoft.com/office/powerpoint/2010/main" val="3035836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normAutofit/>
          </a:bodyPr>
          <a:lstStyle/>
          <a:p>
            <a:r>
              <a:rPr lang="en-US">
                <a:solidFill>
                  <a:srgbClr val="262626"/>
                </a:solidFill>
              </a:rPr>
              <a:t>ROOM FOR IMPROVEMENT: </a:t>
            </a:r>
          </a:p>
        </p:txBody>
      </p:sp>
      <p:graphicFrame>
        <p:nvGraphicFramePr>
          <p:cNvPr id="5" name="Content Placeholder 2">
            <a:extLst>
              <a:ext uri="{FF2B5EF4-FFF2-40B4-BE49-F238E27FC236}">
                <a16:creationId xmlns:a16="http://schemas.microsoft.com/office/drawing/2014/main" id="{4A956C1D-B583-4F97-91AE-5BD281CDE290}"/>
              </a:ext>
            </a:extLst>
          </p:cNvPr>
          <p:cNvGraphicFramePr>
            <a:graphicFrameLocks noGrp="1"/>
          </p:cNvGraphicFramePr>
          <p:nvPr>
            <p:ph idx="1"/>
            <p:extLst>
              <p:ext uri="{D42A27DB-BD31-4B8C-83A1-F6EECF244321}">
                <p14:modId xmlns:p14="http://schemas.microsoft.com/office/powerpoint/2010/main" val="153893282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65862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tools to check in on how co-teaching is going </a:t>
            </a:r>
          </a:p>
        </p:txBody>
      </p:sp>
      <p:sp>
        <p:nvSpPr>
          <p:cNvPr id="3" name="TextBox 2"/>
          <p:cNvSpPr txBox="1"/>
          <p:nvPr/>
        </p:nvSpPr>
        <p:spPr>
          <a:xfrm>
            <a:off x="7052863" y="2262157"/>
            <a:ext cx="4798142" cy="2031325"/>
          </a:xfrm>
          <a:prstGeom prst="rect">
            <a:avLst/>
          </a:prstGeom>
          <a:noFill/>
        </p:spPr>
        <p:txBody>
          <a:bodyPr wrap="square" rtlCol="0">
            <a:spAutoFit/>
          </a:bodyPr>
          <a:lstStyle/>
          <a:p>
            <a:r>
              <a:rPr lang="en-US" sz="3600" dirty="0"/>
              <a:t>Co-teaching roles &amp; responsibilities</a:t>
            </a:r>
          </a:p>
          <a:p>
            <a:r>
              <a:rPr lang="en-US" sz="3600" dirty="0"/>
              <a:t>checklist </a:t>
            </a:r>
          </a:p>
          <a:p>
            <a:pPr marL="571500" indent="-5715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90C11C5-8F74-BBA9-4AB2-D9969F4A02C6}"/>
              </a:ext>
            </a:extLst>
          </p:cNvPr>
          <p:cNvPicPr>
            <a:picLocks noChangeAspect="1"/>
          </p:cNvPicPr>
          <p:nvPr/>
        </p:nvPicPr>
        <p:blipFill>
          <a:blip r:embed="rId2"/>
          <a:stretch>
            <a:fillRect/>
          </a:stretch>
        </p:blipFill>
        <p:spPr>
          <a:xfrm>
            <a:off x="1021479" y="2483877"/>
            <a:ext cx="5819624" cy="3619211"/>
          </a:xfrm>
          <a:prstGeom prst="rect">
            <a:avLst/>
          </a:prstGeom>
        </p:spPr>
      </p:pic>
      <p:pic>
        <p:nvPicPr>
          <p:cNvPr id="10" name="Picture 9">
            <a:extLst>
              <a:ext uri="{FF2B5EF4-FFF2-40B4-BE49-F238E27FC236}">
                <a16:creationId xmlns:a16="http://schemas.microsoft.com/office/drawing/2014/main" id="{27335843-6C91-B1F9-B1F8-9BEB43F41C14}"/>
              </a:ext>
            </a:extLst>
          </p:cNvPr>
          <p:cNvPicPr>
            <a:picLocks noChangeAspect="1"/>
          </p:cNvPicPr>
          <p:nvPr/>
        </p:nvPicPr>
        <p:blipFill>
          <a:blip r:embed="rId3"/>
          <a:stretch>
            <a:fillRect/>
          </a:stretch>
        </p:blipFill>
        <p:spPr>
          <a:xfrm>
            <a:off x="6335075" y="2262157"/>
            <a:ext cx="5038725" cy="3419475"/>
          </a:xfrm>
          <a:prstGeom prst="rect">
            <a:avLst/>
          </a:prstGeom>
        </p:spPr>
      </p:pic>
    </p:spTree>
    <p:extLst>
      <p:ext uri="{BB962C8B-B14F-4D97-AF65-F5344CB8AC3E}">
        <p14:creationId xmlns:p14="http://schemas.microsoft.com/office/powerpoint/2010/main" val="2996772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BB2E-7663-44E9-AA28-17079FD9D438}"/>
              </a:ext>
            </a:extLst>
          </p:cNvPr>
          <p:cNvSpPr>
            <a:spLocks noGrp="1"/>
          </p:cNvSpPr>
          <p:nvPr>
            <p:ph type="title"/>
          </p:nvPr>
        </p:nvSpPr>
        <p:spPr/>
        <p:txBody>
          <a:bodyPr/>
          <a:lstStyle/>
          <a:p>
            <a:r>
              <a:rPr lang="en-US" dirty="0"/>
              <a:t>Co-Teaching Lesson Debrief </a:t>
            </a:r>
          </a:p>
        </p:txBody>
      </p:sp>
      <p:pic>
        <p:nvPicPr>
          <p:cNvPr id="5" name="Content Placeholder 4">
            <a:extLst>
              <a:ext uri="{FF2B5EF4-FFF2-40B4-BE49-F238E27FC236}">
                <a16:creationId xmlns:a16="http://schemas.microsoft.com/office/drawing/2014/main" id="{CA39D0D3-98A6-40C0-A063-3563D2FCC880}"/>
              </a:ext>
            </a:extLst>
          </p:cNvPr>
          <p:cNvPicPr>
            <a:picLocks noGrp="1" noChangeAspect="1"/>
          </p:cNvPicPr>
          <p:nvPr>
            <p:ph idx="1"/>
          </p:nvPr>
        </p:nvPicPr>
        <p:blipFill>
          <a:blip r:embed="rId2"/>
          <a:stretch>
            <a:fillRect/>
          </a:stretch>
        </p:blipFill>
        <p:spPr>
          <a:xfrm>
            <a:off x="634741" y="2497581"/>
            <a:ext cx="6924675" cy="2714625"/>
          </a:xfrm>
        </p:spPr>
      </p:pic>
      <p:pic>
        <p:nvPicPr>
          <p:cNvPr id="4" name="Picture 3">
            <a:extLst>
              <a:ext uri="{FF2B5EF4-FFF2-40B4-BE49-F238E27FC236}">
                <a16:creationId xmlns:a16="http://schemas.microsoft.com/office/drawing/2014/main" id="{D2A0F3EA-0E5A-2D1D-861C-FA292A208C5F}"/>
              </a:ext>
            </a:extLst>
          </p:cNvPr>
          <p:cNvPicPr>
            <a:picLocks noChangeAspect="1"/>
          </p:cNvPicPr>
          <p:nvPr/>
        </p:nvPicPr>
        <p:blipFill>
          <a:blip r:embed="rId3"/>
          <a:stretch>
            <a:fillRect/>
          </a:stretch>
        </p:blipFill>
        <p:spPr>
          <a:xfrm>
            <a:off x="6245409" y="2285999"/>
            <a:ext cx="5038725" cy="3419475"/>
          </a:xfrm>
          <a:prstGeom prst="rect">
            <a:avLst/>
          </a:prstGeom>
        </p:spPr>
      </p:pic>
    </p:spTree>
    <p:extLst>
      <p:ext uri="{BB962C8B-B14F-4D97-AF65-F5344CB8AC3E}">
        <p14:creationId xmlns:p14="http://schemas.microsoft.com/office/powerpoint/2010/main" val="4059008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Lesson Debrief Guide </a:t>
            </a:r>
          </a:p>
        </p:txBody>
      </p:sp>
      <p:sp>
        <p:nvSpPr>
          <p:cNvPr id="3" name="Content Placeholder 2"/>
          <p:cNvSpPr>
            <a:spLocks noGrp="1"/>
          </p:cNvSpPr>
          <p:nvPr>
            <p:ph idx="1"/>
          </p:nvPr>
        </p:nvSpPr>
        <p:spPr>
          <a:xfrm>
            <a:off x="599768" y="2438400"/>
            <a:ext cx="10736826" cy="3755923"/>
          </a:xfrm>
        </p:spPr>
        <p:txBody>
          <a:bodyPr>
            <a:noAutofit/>
          </a:bodyPr>
          <a:lstStyle/>
          <a:p>
            <a:pPr lvl="0"/>
            <a:r>
              <a:rPr lang="en-US" sz="1600" dirty="0"/>
              <a:t>Choose a moment during the lesson that surprised or challenged you. What key issue(s) arose at that moment? What have you learned by reconsidering that moment after the fact? </a:t>
            </a:r>
          </a:p>
          <a:p>
            <a:pPr lvl="0"/>
            <a:r>
              <a:rPr lang="en-US" sz="1600" dirty="0"/>
              <a:t>If you were to implement the lesson again, what would you do differently, and what would you repeat? Why? What did you notice that would lead you to alter your approach next time? </a:t>
            </a:r>
          </a:p>
          <a:p>
            <a:pPr lvl="0"/>
            <a:r>
              <a:rPr lang="en-US" sz="1600" dirty="0"/>
              <a:t>What was an important decision or adjustment that you had to make during the lesson? What influenced your decision-making in the moment? Looking back on that moment, what were the advantages and drawbacks of what you decided to do? </a:t>
            </a:r>
          </a:p>
          <a:p>
            <a:pPr lvl="0"/>
            <a:r>
              <a:rPr lang="en-US" sz="1600" dirty="0"/>
              <a:t>What have you learned about your students during this lesson? What have you learned about yourself? What evidence of student learning can you identify, and how does that evidence influence what you will do next? </a:t>
            </a:r>
          </a:p>
          <a:p>
            <a:pPr lvl="0"/>
            <a:r>
              <a:rPr lang="en-US" sz="1600" dirty="0"/>
              <a:t>Discuss a specific fear or uncertainty that emerged for you during the lesson. What prompted it? How did it influence your teaching? What can you learn from it? </a:t>
            </a:r>
          </a:p>
          <a:p>
            <a:pPr lvl="0"/>
            <a:r>
              <a:rPr lang="en-US" sz="1600" dirty="0"/>
              <a:t>What connections can you find between what is happening in your classroom and what you are learning in your coursework? As you consider these connections, what questions have emerged as a result of this lesson? How do you answer those questions right now? </a:t>
            </a:r>
          </a:p>
          <a:p>
            <a:endParaRPr lang="en-US" sz="1100" dirty="0"/>
          </a:p>
        </p:txBody>
      </p:sp>
    </p:spTree>
    <p:extLst>
      <p:ext uri="{BB962C8B-B14F-4D97-AF65-F5344CB8AC3E}">
        <p14:creationId xmlns:p14="http://schemas.microsoft.com/office/powerpoint/2010/main" val="2817304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E10C5AA2-EE24-4F56-85BE-C0A9DFD3AE34}"/>
              </a:ext>
            </a:extLst>
          </p:cNvPr>
          <p:cNvSpPr>
            <a:spLocks noGrp="1"/>
          </p:cNvSpPr>
          <p:nvPr>
            <p:ph type="title"/>
          </p:nvPr>
        </p:nvSpPr>
        <p:spPr>
          <a:xfrm>
            <a:off x="1295402" y="982132"/>
            <a:ext cx="3660056" cy="1325373"/>
          </a:xfrm>
        </p:spPr>
        <p:txBody>
          <a:bodyPr anchor="b">
            <a:normAutofit/>
          </a:bodyPr>
          <a:lstStyle/>
          <a:p>
            <a:r>
              <a:rPr lang="en-US" sz="4800" dirty="0"/>
              <a:t>Co-Reflecting</a:t>
            </a:r>
            <a:r>
              <a:rPr lang="en-US" sz="2400" dirty="0"/>
              <a:t> </a:t>
            </a:r>
          </a:p>
        </p:txBody>
      </p:sp>
      <p:cxnSp>
        <p:nvCxnSpPr>
          <p:cNvPr id="12" name="Straight Connector 11">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6063579-3F81-48EE-B79F-6B7C4DBDD7E2}"/>
              </a:ext>
            </a:extLst>
          </p:cNvPr>
          <p:cNvSpPr>
            <a:spLocks noGrp="1"/>
          </p:cNvSpPr>
          <p:nvPr>
            <p:ph idx="1"/>
          </p:nvPr>
        </p:nvSpPr>
        <p:spPr>
          <a:xfrm>
            <a:off x="1295401" y="2493774"/>
            <a:ext cx="3660057" cy="3382094"/>
          </a:xfrm>
        </p:spPr>
        <p:txBody>
          <a:bodyPr>
            <a:normAutofit/>
          </a:bodyPr>
          <a:lstStyle/>
          <a:p>
            <a:pPr algn="ctr"/>
            <a:r>
              <a:rPr lang="en-US" sz="1600" dirty="0">
                <a:hlinkClick r:id="rId4"/>
              </a:rPr>
              <a:t>https://www.middleweb.com/45164/up-your-co-teaching-by-adding-co-reflecting/</a:t>
            </a:r>
            <a:endParaRPr lang="en-US" sz="1600" dirty="0"/>
          </a:p>
        </p:txBody>
      </p:sp>
      <p:pic>
        <p:nvPicPr>
          <p:cNvPr id="5" name="Picture 4">
            <a:extLst>
              <a:ext uri="{FF2B5EF4-FFF2-40B4-BE49-F238E27FC236}">
                <a16:creationId xmlns:a16="http://schemas.microsoft.com/office/drawing/2014/main" id="{4F6786D9-BA8B-49BF-A3D9-835EC9A14AB5}"/>
              </a:ext>
            </a:extLst>
          </p:cNvPr>
          <p:cNvPicPr>
            <a:picLocks noChangeAspect="1"/>
          </p:cNvPicPr>
          <p:nvPr/>
        </p:nvPicPr>
        <p:blipFill>
          <a:blip r:embed="rId5"/>
          <a:stretch>
            <a:fillRect/>
          </a:stretch>
        </p:blipFill>
        <p:spPr>
          <a:xfrm>
            <a:off x="5418668" y="1268560"/>
            <a:ext cx="5469466" cy="4320877"/>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605449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CC1DB7-CD19-47F3-A822-00E42A543C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E6501E79-7616-491F-BFD0-442862FBC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A4BDEC6A-C814-4612-A142-09DDA514A51F}"/>
              </a:ext>
            </a:extLst>
          </p:cNvPr>
          <p:cNvPicPr>
            <a:picLocks noChangeAspect="1"/>
          </p:cNvPicPr>
          <p:nvPr/>
        </p:nvPicPr>
        <p:blipFill>
          <a:blip r:embed="rId4"/>
          <a:stretch>
            <a:fillRect/>
          </a:stretch>
        </p:blipFill>
        <p:spPr>
          <a:xfrm>
            <a:off x="1128524" y="1639065"/>
            <a:ext cx="5871655" cy="3302805"/>
          </a:xfrm>
          <a:prstGeom prst="rect">
            <a:avLst/>
          </a:prstGeom>
        </p:spPr>
      </p:pic>
      <p:cxnSp>
        <p:nvCxnSpPr>
          <p:cNvPr id="16" name="Straight Connector 15">
            <a:extLst>
              <a:ext uri="{FF2B5EF4-FFF2-40B4-BE49-F238E27FC236}">
                <a16:creationId xmlns:a16="http://schemas.microsoft.com/office/drawing/2014/main" id="{3AD75F65-EDBA-4B97-8A4E-614B489DB2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8">
            <a:extLst>
              <a:ext uri="{FF2B5EF4-FFF2-40B4-BE49-F238E27FC236}">
                <a16:creationId xmlns:a16="http://schemas.microsoft.com/office/drawing/2014/main" id="{89891221-4EEA-4C82-A8D7-A852021B7091}"/>
              </a:ext>
            </a:extLst>
          </p:cNvPr>
          <p:cNvSpPr>
            <a:spLocks noGrp="1"/>
          </p:cNvSpPr>
          <p:nvPr>
            <p:ph idx="1"/>
          </p:nvPr>
        </p:nvSpPr>
        <p:spPr>
          <a:xfrm>
            <a:off x="7535824" y="2556932"/>
            <a:ext cx="3360771" cy="3318936"/>
          </a:xfrm>
        </p:spPr>
        <p:txBody>
          <a:bodyPr>
            <a:normAutofit fontScale="92500" lnSpcReduction="20000"/>
          </a:bodyPr>
          <a:lstStyle/>
          <a:p>
            <a:r>
              <a:rPr lang="en-US" b="0" i="0" dirty="0">
                <a:solidFill>
                  <a:srgbClr val="666666"/>
                </a:solidFill>
                <a:effectLst/>
                <a:latin typeface="Arial" panose="020B0604020202020204" pitchFamily="34" charset="0"/>
              </a:rPr>
              <a:t>Notice that this protocol starts off with an appreciation, not criticism. It then leads to a reflection of what you have done well. Make sure to be humble by identifying something that you did that contributed to student learning or the relationship.</a:t>
            </a:r>
            <a:endParaRPr lang="en-US" dirty="0"/>
          </a:p>
        </p:txBody>
      </p:sp>
    </p:spTree>
    <p:extLst>
      <p:ext uri="{BB962C8B-B14F-4D97-AF65-F5344CB8AC3E}">
        <p14:creationId xmlns:p14="http://schemas.microsoft.com/office/powerpoint/2010/main" val="19721794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4" name="Straight Connector 13">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Content Placeholder 4" descr="Table&#10;&#10;Description automatically generated">
            <a:extLst>
              <a:ext uri="{FF2B5EF4-FFF2-40B4-BE49-F238E27FC236}">
                <a16:creationId xmlns:a16="http://schemas.microsoft.com/office/drawing/2014/main" id="{E04AD7D9-8728-4D76-94A4-466D295FF78A}"/>
              </a:ext>
            </a:extLst>
          </p:cNvPr>
          <p:cNvPicPr>
            <a:picLocks noChangeAspect="1"/>
          </p:cNvPicPr>
          <p:nvPr/>
        </p:nvPicPr>
        <p:blipFill>
          <a:blip r:embed="rId4"/>
          <a:stretch>
            <a:fillRect/>
          </a:stretch>
        </p:blipFill>
        <p:spPr>
          <a:xfrm>
            <a:off x="1295401" y="982132"/>
            <a:ext cx="9601196" cy="5472681"/>
          </a:xfrm>
          <a:prstGeom prst="rect">
            <a:avLst/>
          </a:prstGeom>
          <a:ln w="57150" cmpd="thickThin">
            <a:solidFill>
              <a:schemeClr val="tx1">
                <a:lumMod val="50000"/>
                <a:lumOff val="50000"/>
              </a:schemeClr>
            </a:solidFill>
            <a:miter lim="800000"/>
          </a:ln>
        </p:spPr>
      </p:pic>
      <p:sp>
        <p:nvSpPr>
          <p:cNvPr id="8" name="Content Placeholder 7">
            <a:extLst>
              <a:ext uri="{FF2B5EF4-FFF2-40B4-BE49-F238E27FC236}">
                <a16:creationId xmlns:a16="http://schemas.microsoft.com/office/drawing/2014/main" id="{FE96E811-09D1-460D-9BFF-64EDFBED10C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148084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20">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Content Placeholder 4" descr="Graphical user interface, text, application, chat or text message&#10;&#10;Description automatically generated">
            <a:extLst>
              <a:ext uri="{FF2B5EF4-FFF2-40B4-BE49-F238E27FC236}">
                <a16:creationId xmlns:a16="http://schemas.microsoft.com/office/drawing/2014/main" id="{BC00236D-CE19-4D7C-9B4C-A3C3ABF58327}"/>
              </a:ext>
            </a:extLst>
          </p:cNvPr>
          <p:cNvPicPr>
            <a:picLocks noChangeAspect="1"/>
          </p:cNvPicPr>
          <p:nvPr/>
        </p:nvPicPr>
        <p:blipFill>
          <a:blip r:embed="rId4"/>
          <a:stretch>
            <a:fillRect/>
          </a:stretch>
        </p:blipFill>
        <p:spPr>
          <a:xfrm>
            <a:off x="5418668" y="1945406"/>
            <a:ext cx="5469466" cy="2967185"/>
          </a:xfrm>
          <a:prstGeom prst="rect">
            <a:avLst/>
          </a:prstGeom>
          <a:ln w="57150" cmpd="thickThin">
            <a:solidFill>
              <a:schemeClr val="tx1">
                <a:lumMod val="50000"/>
                <a:lumOff val="50000"/>
              </a:schemeClr>
            </a:solidFill>
            <a:miter lim="800000"/>
          </a:ln>
        </p:spPr>
      </p:pic>
      <p:sp>
        <p:nvSpPr>
          <p:cNvPr id="13" name="Content Placeholder 8">
            <a:extLst>
              <a:ext uri="{FF2B5EF4-FFF2-40B4-BE49-F238E27FC236}">
                <a16:creationId xmlns:a16="http://schemas.microsoft.com/office/drawing/2014/main" id="{DFC0CCDB-BCB4-439F-913F-47CC0CACA668}"/>
              </a:ext>
            </a:extLst>
          </p:cNvPr>
          <p:cNvSpPr>
            <a:spLocks noGrp="1"/>
          </p:cNvSpPr>
          <p:nvPr>
            <p:ph idx="1"/>
          </p:nvPr>
        </p:nvSpPr>
        <p:spPr>
          <a:xfrm>
            <a:off x="1295400" y="2493963"/>
            <a:ext cx="3660775" cy="3381375"/>
          </a:xfrm>
        </p:spPr>
        <p:txBody>
          <a:bodyPr>
            <a:normAutofit/>
          </a:bodyPr>
          <a:lstStyle/>
          <a:p>
            <a:pPr marL="0" indent="0" algn="ctr">
              <a:buNone/>
            </a:pPr>
            <a:r>
              <a:rPr lang="en-US" sz="1800" b="0" i="0" dirty="0">
                <a:solidFill>
                  <a:srgbClr val="666666"/>
                </a:solidFill>
                <a:effectLst/>
                <a:latin typeface="Arial" panose="020B0604020202020204" pitchFamily="34" charset="0"/>
              </a:rPr>
              <a:t>The Reflection Formula is non-threatening because it starts off with a positive observation and ends with an invitation for colleagues to offer their observations. It also is a way to avoid complaining and sounding negative when reflecting because we do not want to sound like we are evaluating colleagues.</a:t>
            </a:r>
            <a:endParaRPr lang="en-US" dirty="0"/>
          </a:p>
        </p:txBody>
      </p:sp>
    </p:spTree>
    <p:extLst>
      <p:ext uri="{BB962C8B-B14F-4D97-AF65-F5344CB8AC3E}">
        <p14:creationId xmlns:p14="http://schemas.microsoft.com/office/powerpoint/2010/main" val="36075497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3F81E-507E-42B0-B39F-CD8D9AAB4A6D}"/>
              </a:ext>
            </a:extLst>
          </p:cNvPr>
          <p:cNvSpPr>
            <a:spLocks noGrp="1"/>
          </p:cNvSpPr>
          <p:nvPr>
            <p:ph type="title"/>
          </p:nvPr>
        </p:nvSpPr>
        <p:spPr/>
        <p:txBody>
          <a:bodyPr/>
          <a:lstStyle/>
          <a:p>
            <a:r>
              <a:rPr lang="en-US" dirty="0"/>
              <a:t>Co-Teaching Lesson Breakdown  </a:t>
            </a:r>
          </a:p>
        </p:txBody>
      </p:sp>
      <p:sp>
        <p:nvSpPr>
          <p:cNvPr id="3" name="Content Placeholder 2">
            <a:extLst>
              <a:ext uri="{FF2B5EF4-FFF2-40B4-BE49-F238E27FC236}">
                <a16:creationId xmlns:a16="http://schemas.microsoft.com/office/drawing/2014/main" id="{A289ECE2-4F5C-4B36-8E0B-04B641FFFD5A}"/>
              </a:ext>
            </a:extLst>
          </p:cNvPr>
          <p:cNvSpPr>
            <a:spLocks noGrp="1"/>
          </p:cNvSpPr>
          <p:nvPr>
            <p:ph idx="1"/>
          </p:nvPr>
        </p:nvSpPr>
        <p:spPr/>
        <p:txBody>
          <a:bodyPr/>
          <a:lstStyle/>
          <a:p>
            <a:r>
              <a:rPr lang="en-US" dirty="0"/>
              <a:t>In the lesson plan, write this down and </a:t>
            </a:r>
            <a:r>
              <a:rPr lang="en-US"/>
              <a:t>clarify expectations. </a:t>
            </a:r>
            <a:endParaRPr lang="en-US" dirty="0"/>
          </a:p>
          <a:p>
            <a:r>
              <a:rPr lang="en-US" dirty="0"/>
              <a:t>If the mentor is the lead teacher: WHAT ROLE DOES YOUR INTERN HAVE WHILE YOU ARE TEACHING? </a:t>
            </a:r>
          </a:p>
          <a:p>
            <a:r>
              <a:rPr lang="en-US" dirty="0"/>
              <a:t>If the intern is the lead teacher: WHAT ROLE DOES YOUR MENTOR TEACHER HAVE WHILE YOU ARE TEACHING? </a:t>
            </a:r>
          </a:p>
          <a:p>
            <a:endParaRPr lang="en-US" dirty="0"/>
          </a:p>
        </p:txBody>
      </p:sp>
    </p:spTree>
    <p:extLst>
      <p:ext uri="{BB962C8B-B14F-4D97-AF65-F5344CB8AC3E}">
        <p14:creationId xmlns:p14="http://schemas.microsoft.com/office/powerpoint/2010/main" val="8134000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09800" y="609601"/>
            <a:ext cx="7543800" cy="684213"/>
          </a:xfrm>
        </p:spPr>
        <p:txBody>
          <a:bodyPr anchor="ctr">
            <a:noAutofit/>
          </a:bodyPr>
          <a:lstStyle/>
          <a:p>
            <a:pPr eaLnBrk="1" hangingPunct="1"/>
            <a:r>
              <a:rPr lang="en-US" altLang="en-US" sz="4000" dirty="0">
                <a:solidFill>
                  <a:srgbClr val="284398"/>
                </a:solidFill>
                <a:ea typeface="ＭＳ Ｐゴシック" pitchFamily="34" charset="-128"/>
                <a:cs typeface="Arial"/>
              </a:rPr>
              <a:t>Discussion Groups- groups of 3-4 </a:t>
            </a:r>
          </a:p>
        </p:txBody>
      </p:sp>
      <p:sp>
        <p:nvSpPr>
          <p:cNvPr id="13315" name="Rectangle 3"/>
          <p:cNvSpPr>
            <a:spLocks noGrp="1" noChangeArrowheads="1"/>
          </p:cNvSpPr>
          <p:nvPr>
            <p:ph idx="4294967295"/>
          </p:nvPr>
        </p:nvSpPr>
        <p:spPr>
          <a:xfrm>
            <a:off x="1904999" y="1295400"/>
            <a:ext cx="8428703" cy="5420032"/>
          </a:xfrm>
        </p:spPr>
        <p:txBody>
          <a:bodyPr>
            <a:normAutofit/>
          </a:bodyPr>
          <a:lstStyle/>
          <a:p>
            <a:pPr eaLnBrk="1" hangingPunct="1">
              <a:buFont typeface="Wingdings" pitchFamily="2" charset="2"/>
              <a:buNone/>
            </a:pPr>
            <a:endParaRPr lang="en-US" altLang="en-US" sz="2800" b="1" dirty="0">
              <a:latin typeface="Comic Sans MS" pitchFamily="66" charset="0"/>
              <a:ea typeface="ＭＳ Ｐゴシック" pitchFamily="34" charset="-128"/>
            </a:endParaRPr>
          </a:p>
          <a:p>
            <a:pPr eaLnBrk="1" hangingPunct="1">
              <a:buFont typeface="Wingdings" pitchFamily="2" charset="2"/>
              <a:buNone/>
            </a:pPr>
            <a:r>
              <a:rPr lang="en-US" altLang="en-US" sz="2800" dirty="0">
                <a:ea typeface="ＭＳ Ｐゴシック" pitchFamily="34" charset="-128"/>
              </a:rPr>
              <a:t>How can you implement ideas from the co-reflecting and the lesson debrief into your practice? </a:t>
            </a:r>
          </a:p>
          <a:p>
            <a:pPr eaLnBrk="1" hangingPunct="1">
              <a:buFont typeface="Wingdings" pitchFamily="2" charset="2"/>
              <a:buNone/>
            </a:pPr>
            <a:endParaRPr lang="en-US" altLang="en-US" sz="2800" dirty="0">
              <a:ea typeface="ＭＳ Ｐゴシック" pitchFamily="34" charset="-128"/>
            </a:endParaRPr>
          </a:p>
          <a:p>
            <a:pPr eaLnBrk="1" hangingPunct="1">
              <a:buFont typeface="Wingdings" pitchFamily="2" charset="2"/>
              <a:buNone/>
            </a:pPr>
            <a:r>
              <a:rPr lang="en-US" altLang="en-US" sz="2800" i="1" dirty="0">
                <a:ea typeface="ＭＳ Ｐゴシック" pitchFamily="34" charset="-128"/>
              </a:rPr>
              <a:t>Discuss in your groups.  Record and prepare to share with the whole group in the chat.</a:t>
            </a:r>
          </a:p>
          <a:p>
            <a:pPr eaLnBrk="1" hangingPunct="1">
              <a:buFont typeface="Wingdings" pitchFamily="2" charset="2"/>
              <a:buNone/>
            </a:pPr>
            <a:endParaRPr lang="en-US" altLang="en-US" dirty="0">
              <a:ea typeface="ＭＳ Ｐゴシック" pitchFamily="34" charset="-128"/>
            </a:endParaRPr>
          </a:p>
          <a:p>
            <a:pPr eaLnBrk="1" hangingPunct="1">
              <a:buFont typeface="Wingdings" pitchFamily="2" charset="2"/>
              <a:buNone/>
            </a:pPr>
            <a:endParaRPr lang="en-US" altLang="en-US" dirty="0">
              <a:ea typeface="ＭＳ Ｐゴシック" pitchFamily="34" charset="-128"/>
            </a:endParaRPr>
          </a:p>
          <a:p>
            <a:pPr eaLnBrk="1" hangingPunct="1">
              <a:buFont typeface="Wingdings" pitchFamily="2" charset="2"/>
              <a:buNone/>
            </a:pPr>
            <a:endParaRPr lang="en-US" altLang="en-US" dirty="0">
              <a:ea typeface="ＭＳ Ｐゴシック" pitchFamily="34" charset="-128"/>
            </a:endParaRPr>
          </a:p>
          <a:p>
            <a:pPr eaLnBrk="1" hangingPunct="1">
              <a:buFont typeface="Wingdings" pitchFamily="2" charset="2"/>
              <a:buNone/>
            </a:pPr>
            <a:r>
              <a:rPr lang="en-US" altLang="en-US" dirty="0">
                <a:ea typeface="ＭＳ Ｐゴシック" pitchFamily="34" charset="-128"/>
              </a:rPr>
              <a:t> </a:t>
            </a:r>
            <a:endParaRPr lang="en-US" altLang="en-US" dirty="0">
              <a:latin typeface="Comic Sans MS" pitchFamily="66" charset="0"/>
              <a:ea typeface="ＭＳ Ｐゴシック" pitchFamily="34" charset="-128"/>
            </a:endParaRPr>
          </a:p>
        </p:txBody>
      </p:sp>
      <p:sp>
        <p:nvSpPr>
          <p:cNvPr id="13316" name="TextBox 4"/>
          <p:cNvSpPr txBox="1">
            <a:spLocks noChangeArrowheads="1"/>
          </p:cNvSpPr>
          <p:nvPr/>
        </p:nvSpPr>
        <p:spPr bwMode="auto">
          <a:xfrm>
            <a:off x="4343400" y="6303964"/>
            <a:ext cx="6172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r>
              <a:rPr lang="en-US" altLang="en-US" sz="1000">
                <a:solidFill>
                  <a:schemeClr val="bg2"/>
                </a:solidFill>
                <a:latin typeface="Comic Sans MS" pitchFamily="66" charset="0"/>
                <a:cs typeface="Arial" charset="0"/>
              </a:rPr>
              <a:t>Copyright 2009, St. Cloud State University, Teacher Quality Enhancement Center:</a:t>
            </a:r>
          </a:p>
          <a:p>
            <a:pPr algn="r"/>
            <a:r>
              <a:rPr lang="en-US" altLang="en-US" sz="1000">
                <a:solidFill>
                  <a:schemeClr val="bg2"/>
                </a:solidFill>
                <a:latin typeface="Comic Sans MS" pitchFamily="66" charset="0"/>
                <a:cs typeface="Arial" charset="0"/>
              </a:rPr>
              <a:t>Research Funded by a US Department of Education, Teacher Quality Enhancement Grant</a:t>
            </a:r>
          </a:p>
          <a:p>
            <a:endParaRPr lang="en-US" altLang="en-US" sz="2000">
              <a:latin typeface="Comic Sans MS" pitchFamily="66" charset="0"/>
              <a:cs typeface="Arial" charset="0"/>
            </a:endParaRPr>
          </a:p>
        </p:txBody>
      </p:sp>
    </p:spTree>
    <p:extLst>
      <p:ext uri="{BB962C8B-B14F-4D97-AF65-F5344CB8AC3E}">
        <p14:creationId xmlns:p14="http://schemas.microsoft.com/office/powerpoint/2010/main" val="2968281537"/>
      </p:ext>
    </p:extLst>
  </p:cSld>
  <p:clrMapOvr>
    <a:masterClrMapping/>
  </p:clrMapOvr>
  <p:transition advTm="23120"/>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Thought for the Day</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98031" y="-143838"/>
            <a:ext cx="7253555" cy="7001838"/>
          </a:xfrm>
        </p:spPr>
        <p:txBody>
          <a:bodyPr anchor="ctr">
            <a:normAutofit/>
          </a:bodyPr>
          <a:lstStyle/>
          <a:p>
            <a:pPr>
              <a:lnSpc>
                <a:spcPct val="90000"/>
              </a:lnSpc>
            </a:pPr>
            <a:r>
              <a:rPr lang="en-US" dirty="0">
                <a:solidFill>
                  <a:srgbClr val="212121"/>
                </a:solidFill>
              </a:rPr>
              <a:t>This is from a weekly email I get from </a:t>
            </a:r>
            <a:r>
              <a:rPr lang="en-US" u="sng" dirty="0">
                <a:solidFill>
                  <a:srgbClr val="212121"/>
                </a:solidFill>
                <a:hlinkClick r:id="rId3"/>
              </a:rPr>
              <a:t>Choice Literacy </a:t>
            </a:r>
            <a:r>
              <a:rPr lang="en-US" u="sng" dirty="0">
                <a:solidFill>
                  <a:srgbClr val="212121"/>
                </a:solidFill>
              </a:rPr>
              <a:t> </a:t>
            </a:r>
            <a:r>
              <a:rPr lang="en-US" dirty="0">
                <a:solidFill>
                  <a:srgbClr val="212121"/>
                </a:solidFill>
              </a:rPr>
              <a:t> (I highly recommend signing up for their weekly emails called "The Big Fresh").</a:t>
            </a:r>
          </a:p>
          <a:p>
            <a:pPr>
              <a:lnSpc>
                <a:spcPct val="90000"/>
              </a:lnSpc>
            </a:pPr>
            <a:r>
              <a:rPr lang="en-US" i="1" dirty="0">
                <a:solidFill>
                  <a:srgbClr val="212121"/>
                </a:solidFill>
              </a:rPr>
              <a:t>"The older I get, the more I realize the launch of the school year isn’t like being shot out of a cannon -- it’s more like a dive into the ocean. Nina Siegal explains it best:</a:t>
            </a:r>
            <a:endParaRPr lang="en-US" dirty="0">
              <a:solidFill>
                <a:srgbClr val="212121"/>
              </a:solidFill>
            </a:endParaRPr>
          </a:p>
          <a:p>
            <a:pPr>
              <a:lnSpc>
                <a:spcPct val="90000"/>
              </a:lnSpc>
            </a:pPr>
            <a:r>
              <a:rPr lang="en-US" b="1" i="1" dirty="0">
                <a:solidFill>
                  <a:srgbClr val="212121"/>
                </a:solidFill>
              </a:rPr>
              <a:t>A meditation teacher of mine once described life to me as a series of waves crashing along the shore, and we’re like people swimming in the ocean. Just when you think the water has calmed, another wave comes to crash over your head. If, every time it calms, you think, Ah, now I can relax forever, you’ll be disappointed when the waves crash. But if you spend your life preparing for the crashing of the waves, you’ll be in a constant state of stress. The key is to remember to ride the waves; to float in the moments when the waves aren’t crashing, and to take the waves as they come.</a:t>
            </a:r>
            <a:endParaRPr lang="en-US" dirty="0">
              <a:solidFill>
                <a:srgbClr val="212121"/>
              </a:solidFill>
            </a:endParaRPr>
          </a:p>
        </p:txBody>
      </p:sp>
    </p:spTree>
    <p:extLst>
      <p:ext uri="{BB962C8B-B14F-4D97-AF65-F5344CB8AC3E}">
        <p14:creationId xmlns:p14="http://schemas.microsoft.com/office/powerpoint/2010/main" val="4150132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348-5C72-4F53-B8CE-5B6735265849}"/>
              </a:ext>
            </a:extLst>
          </p:cNvPr>
          <p:cNvSpPr>
            <a:spLocks noGrp="1"/>
          </p:cNvSpPr>
          <p:nvPr>
            <p:ph type="title"/>
          </p:nvPr>
        </p:nvSpPr>
        <p:spPr/>
        <p:txBody>
          <a:bodyPr/>
          <a:lstStyle/>
          <a:p>
            <a:r>
              <a:rPr lang="en-US" dirty="0"/>
              <a:t>BREAKOUT ROOM #3</a:t>
            </a:r>
          </a:p>
        </p:txBody>
      </p:sp>
      <p:pic>
        <p:nvPicPr>
          <p:cNvPr id="1026" name="Picture 2" descr="Participating in breakout rooms – Zoom Help Center">
            <a:extLst>
              <a:ext uri="{FF2B5EF4-FFF2-40B4-BE49-F238E27FC236}">
                <a16:creationId xmlns:a16="http://schemas.microsoft.com/office/drawing/2014/main" id="{9F0A1DA0-4749-4738-B348-0B6F113F69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9402" y="2753474"/>
            <a:ext cx="6699236" cy="290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21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0348-5C72-4F53-B8CE-5B6735265849}"/>
              </a:ext>
            </a:extLst>
          </p:cNvPr>
          <p:cNvSpPr>
            <a:spLocks noGrp="1"/>
          </p:cNvSpPr>
          <p:nvPr>
            <p:ph type="title"/>
          </p:nvPr>
        </p:nvSpPr>
        <p:spPr/>
        <p:txBody>
          <a:bodyPr/>
          <a:lstStyle/>
          <a:p>
            <a:r>
              <a:rPr lang="en-US" dirty="0"/>
              <a:t>CHAT </a:t>
            </a:r>
          </a:p>
        </p:txBody>
      </p:sp>
      <p:sp>
        <p:nvSpPr>
          <p:cNvPr id="3" name="Content Placeholder 2">
            <a:extLst>
              <a:ext uri="{FF2B5EF4-FFF2-40B4-BE49-F238E27FC236}">
                <a16:creationId xmlns:a16="http://schemas.microsoft.com/office/drawing/2014/main" id="{E3C9F1A1-3CD9-4987-AFD2-024A8ACC5624}"/>
              </a:ext>
            </a:extLst>
          </p:cNvPr>
          <p:cNvSpPr>
            <a:spLocks noGrp="1"/>
          </p:cNvSpPr>
          <p:nvPr>
            <p:ph idx="1"/>
          </p:nvPr>
        </p:nvSpPr>
        <p:spPr/>
        <p:txBody>
          <a:bodyPr/>
          <a:lstStyle/>
          <a:p>
            <a:r>
              <a:rPr lang="en-US" altLang="en-US" sz="2400" dirty="0">
                <a:ea typeface="ＭＳ Ｐゴシック" pitchFamily="34" charset="-128"/>
              </a:rPr>
              <a:t>How can you implement ideas from the co-reflecting and the lesson debrief into your practice? What ideas did your group generate? </a:t>
            </a:r>
          </a:p>
          <a:p>
            <a:endParaRPr lang="en-US" dirty="0"/>
          </a:p>
        </p:txBody>
      </p:sp>
    </p:spTree>
    <p:extLst>
      <p:ext uri="{BB962C8B-B14F-4D97-AF65-F5344CB8AC3E}">
        <p14:creationId xmlns:p14="http://schemas.microsoft.com/office/powerpoint/2010/main" val="2572727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553AB8-AFF8-40AE-A53C-09FBBC03C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D6575D-C99F-4105-BC67-882C8B1ED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5599" y="1055077"/>
            <a:ext cx="2878448" cy="4794578"/>
          </a:xfrm>
        </p:spPr>
        <p:txBody>
          <a:bodyPr>
            <a:normAutofit/>
          </a:bodyPr>
          <a:lstStyle/>
          <a:p>
            <a:r>
              <a:rPr lang="en-US" b="1" dirty="0">
                <a:solidFill>
                  <a:srgbClr val="262626"/>
                </a:solidFill>
              </a:rPr>
              <a:t>Sometime in the next week…..</a:t>
            </a:r>
          </a:p>
        </p:txBody>
      </p:sp>
      <p:sp useBgFill="1">
        <p:nvSpPr>
          <p:cNvPr id="13" name="Rectangle 12">
            <a:extLst>
              <a:ext uri="{FF2B5EF4-FFF2-40B4-BE49-F238E27FC236}">
                <a16:creationId xmlns:a16="http://schemas.microsoft.com/office/drawing/2014/main" id="{991975BE-39CD-4AC1-85C4-565365160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72FB21D-20C8-4848-ABE5-E48D5BDDB1FC}"/>
              </a:ext>
            </a:extLst>
          </p:cNvPr>
          <p:cNvGraphicFramePr>
            <a:graphicFrameLocks noGrp="1"/>
          </p:cNvGraphicFramePr>
          <p:nvPr>
            <p:ph idx="1"/>
            <p:extLst>
              <p:ext uri="{D42A27DB-BD31-4B8C-83A1-F6EECF244321}">
                <p14:modId xmlns:p14="http://schemas.microsoft.com/office/powerpoint/2010/main" val="1099460759"/>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61329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354" y="776748"/>
            <a:ext cx="3772434" cy="5333318"/>
          </a:xfrm>
          <a:prstGeom prst="rect">
            <a:avLst/>
          </a:prstGeom>
        </p:spPr>
      </p:pic>
    </p:spTree>
    <p:extLst>
      <p:ext uri="{BB962C8B-B14F-4D97-AF65-F5344CB8AC3E}">
        <p14:creationId xmlns:p14="http://schemas.microsoft.com/office/powerpoint/2010/main" val="18196141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012" y="982132"/>
            <a:ext cx="9490585" cy="1143549"/>
          </a:xfrm>
        </p:spPr>
        <p:txBody>
          <a:bodyPr>
            <a:normAutofit fontScale="90000"/>
          </a:bodyPr>
          <a:lstStyle/>
          <a:p>
            <a:r>
              <a:rPr lang="en-US" b="1" cap="all" dirty="0"/>
              <a:t>EXIT SLIP – pick one </a:t>
            </a:r>
            <a:br>
              <a:rPr lang="en-US" b="1" cap="all" dirty="0"/>
            </a:br>
            <a:endParaRPr lang="en-US" dirty="0"/>
          </a:p>
        </p:txBody>
      </p:sp>
      <p:sp>
        <p:nvSpPr>
          <p:cNvPr id="3" name="Content Placeholder 2"/>
          <p:cNvSpPr>
            <a:spLocks noGrp="1"/>
          </p:cNvSpPr>
          <p:nvPr>
            <p:ph idx="1"/>
          </p:nvPr>
        </p:nvSpPr>
        <p:spPr>
          <a:xfrm>
            <a:off x="4115370" y="5043948"/>
            <a:ext cx="7240888" cy="1386349"/>
          </a:xfrm>
        </p:spPr>
        <p:txBody>
          <a:bodyPr>
            <a:noAutofit/>
          </a:bodyPr>
          <a:lstStyle/>
          <a:p>
            <a:pPr marL="0" indent="0">
              <a:buNone/>
            </a:pPr>
            <a:r>
              <a:rPr lang="en-US" sz="2800" dirty="0"/>
              <a:t>What questions are still </a:t>
            </a:r>
            <a:r>
              <a:rPr lang="en-US" sz="2800" b="1" dirty="0"/>
              <a:t>circling</a:t>
            </a:r>
            <a:r>
              <a:rPr lang="en-US" sz="2800" dirty="0"/>
              <a:t> in my mind about  my goals for co-teaching? </a:t>
            </a:r>
            <a:endParaRPr lang="en-US" sz="4000" dirty="0"/>
          </a:p>
        </p:txBody>
      </p:sp>
      <p:pic>
        <p:nvPicPr>
          <p:cNvPr id="3074" name="Picture 2" descr="Image result for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54" y="5142271"/>
            <a:ext cx="1175262" cy="1170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qu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54" y="3814132"/>
            <a:ext cx="1069257" cy="10692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15370" y="4103943"/>
            <a:ext cx="7890986" cy="523220"/>
          </a:xfrm>
          <a:prstGeom prst="rect">
            <a:avLst/>
          </a:prstGeom>
        </p:spPr>
        <p:txBody>
          <a:bodyPr wrap="square">
            <a:spAutoFit/>
          </a:bodyPr>
          <a:lstStyle/>
          <a:p>
            <a:r>
              <a:rPr lang="en-US" sz="2800" dirty="0"/>
              <a:t>What about today’s training </a:t>
            </a:r>
            <a:r>
              <a:rPr lang="en-US" sz="2800" b="1" dirty="0"/>
              <a:t>squares</a:t>
            </a:r>
            <a:r>
              <a:rPr lang="en-US" sz="2800" dirty="0"/>
              <a:t> with my beliefs? </a:t>
            </a:r>
            <a:endParaRPr lang="en-US" sz="4000" dirty="0"/>
          </a:p>
        </p:txBody>
      </p:sp>
      <p:pic>
        <p:nvPicPr>
          <p:cNvPr id="7"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272" y="2543797"/>
            <a:ext cx="1169339" cy="101145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092496" y="2674374"/>
            <a:ext cx="6863578" cy="880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800" dirty="0"/>
              <a:t>What is one </a:t>
            </a:r>
            <a:r>
              <a:rPr lang="en-US" sz="2800" b="1" dirty="0"/>
              <a:t>point </a:t>
            </a:r>
            <a:r>
              <a:rPr lang="en-US" sz="2800" dirty="0"/>
              <a:t>I am taking away from today’s training? </a:t>
            </a:r>
          </a:p>
        </p:txBody>
      </p:sp>
    </p:spTree>
    <p:extLst>
      <p:ext uri="{BB962C8B-B14F-4D97-AF65-F5344CB8AC3E}">
        <p14:creationId xmlns:p14="http://schemas.microsoft.com/office/powerpoint/2010/main" val="2603674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a:t>
            </a:r>
          </a:p>
        </p:txBody>
      </p:sp>
      <p:sp>
        <p:nvSpPr>
          <p:cNvPr id="3" name="Content Placeholder 2"/>
          <p:cNvSpPr>
            <a:spLocks noGrp="1"/>
          </p:cNvSpPr>
          <p:nvPr>
            <p:ph idx="1"/>
          </p:nvPr>
        </p:nvSpPr>
        <p:spPr>
          <a:xfrm>
            <a:off x="1981200" y="1775192"/>
            <a:ext cx="8229600" cy="663209"/>
          </a:xfrm>
        </p:spPr>
        <p:txBody>
          <a:bodyPr/>
          <a:lstStyle/>
          <a:p>
            <a:r>
              <a:rPr lang="en-US" dirty="0"/>
              <a:t>Singing bowl…. </a:t>
            </a:r>
          </a:p>
        </p:txBody>
      </p:sp>
      <p:pic>
        <p:nvPicPr>
          <p:cNvPr id="4" name="Picture 3" descr="antique-tibetan-singing-bowl1-300x279.jpg"/>
          <p:cNvPicPr>
            <a:picLocks noChangeAspect="1"/>
          </p:cNvPicPr>
          <p:nvPr/>
        </p:nvPicPr>
        <p:blipFill>
          <a:blip r:embed="rId2"/>
          <a:stretch>
            <a:fillRect/>
          </a:stretch>
        </p:blipFill>
        <p:spPr>
          <a:xfrm>
            <a:off x="3962400" y="2743200"/>
            <a:ext cx="3810000" cy="3543300"/>
          </a:xfrm>
          <a:prstGeom prst="rect">
            <a:avLst/>
          </a:prstGeom>
        </p:spPr>
      </p:pic>
    </p:spTree>
    <p:extLst>
      <p:ext uri="{BB962C8B-B14F-4D97-AF65-F5344CB8AC3E}">
        <p14:creationId xmlns:p14="http://schemas.microsoft.com/office/powerpoint/2010/main" val="18665939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546" y="1253065"/>
            <a:ext cx="9601196" cy="1303867"/>
          </a:xfrm>
        </p:spPr>
        <p:txBody>
          <a:bodyPr/>
          <a:lstStyle/>
          <a:p>
            <a:r>
              <a:rPr lang="en-US" dirty="0"/>
              <a:t>Closing Challenge </a:t>
            </a:r>
          </a:p>
        </p:txBody>
      </p:sp>
      <p:sp>
        <p:nvSpPr>
          <p:cNvPr id="4" name="Content Placeholder 3">
            <a:extLst>
              <a:ext uri="{FF2B5EF4-FFF2-40B4-BE49-F238E27FC236}">
                <a16:creationId xmlns:a16="http://schemas.microsoft.com/office/drawing/2014/main" id="{C2015DD4-1E89-46C0-9304-3E4E09B9F0A6}"/>
              </a:ext>
            </a:extLst>
          </p:cNvPr>
          <p:cNvSpPr>
            <a:spLocks noGrp="1"/>
          </p:cNvSpPr>
          <p:nvPr>
            <p:ph idx="1"/>
          </p:nvPr>
        </p:nvSpPr>
        <p:spPr/>
        <p:txBody>
          <a:bodyPr>
            <a:normAutofit fontScale="92500"/>
          </a:bodyPr>
          <a:lstStyle/>
          <a:p>
            <a:r>
              <a:rPr lang="en-US" dirty="0"/>
              <a:t>Think of something you have in your life that you can feel appreciation for and let yourself feel that gratitude. </a:t>
            </a:r>
            <a:r>
              <a:rPr lang="en-US" i="1" dirty="0"/>
              <a:t>Gratitude is a phenomenal emotion that can change our worldview. </a:t>
            </a:r>
          </a:p>
          <a:p>
            <a:r>
              <a:rPr lang="en-US" dirty="0"/>
              <a:t>Think of a person you are grateful for. It could be something someone has done for you. </a:t>
            </a:r>
            <a:r>
              <a:rPr lang="en-US" i="1" dirty="0"/>
              <a:t>Teaching is exhausting and we can experience burnout. We know that expressing gratitude to someone you work with or live with immediately changes their mood and can change how they feel. </a:t>
            </a:r>
          </a:p>
          <a:p>
            <a:r>
              <a:rPr lang="en-US" dirty="0"/>
              <a:t>Text or email or say to someone something that you are grateful for something specifically that they did and how it affected you. The specificity is powerful! </a:t>
            </a:r>
          </a:p>
        </p:txBody>
      </p:sp>
    </p:spTree>
    <p:extLst>
      <p:ext uri="{BB962C8B-B14F-4D97-AF65-F5344CB8AC3E}">
        <p14:creationId xmlns:p14="http://schemas.microsoft.com/office/powerpoint/2010/main" val="535002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546" y="1253065"/>
            <a:ext cx="9601196" cy="1303867"/>
          </a:xfrm>
        </p:spPr>
        <p:txBody>
          <a:bodyPr/>
          <a:lstStyle/>
          <a:p>
            <a:r>
              <a:rPr lang="en-US" dirty="0"/>
              <a:t>GRATITUDE </a:t>
            </a:r>
          </a:p>
        </p:txBody>
      </p:sp>
      <p:sp>
        <p:nvSpPr>
          <p:cNvPr id="4" name="Content Placeholder 3">
            <a:extLst>
              <a:ext uri="{FF2B5EF4-FFF2-40B4-BE49-F238E27FC236}">
                <a16:creationId xmlns:a16="http://schemas.microsoft.com/office/drawing/2014/main" id="{C2015DD4-1E89-46C0-9304-3E4E09B9F0A6}"/>
              </a:ext>
            </a:extLst>
          </p:cNvPr>
          <p:cNvSpPr>
            <a:spLocks noGrp="1"/>
          </p:cNvSpPr>
          <p:nvPr>
            <p:ph idx="1"/>
          </p:nvPr>
        </p:nvSpPr>
        <p:spPr/>
        <p:txBody>
          <a:bodyPr>
            <a:normAutofit fontScale="85000" lnSpcReduction="10000"/>
          </a:bodyPr>
          <a:lstStyle/>
          <a:p>
            <a:r>
              <a:rPr lang="en-US" dirty="0"/>
              <a:t>Thank you, mentors, for giving of yourselves each and everyday to your students and to your teacher candidate. Thank you for modeling good teaching and for explaining your thinking. Thank you for paying it forward in so many ways. </a:t>
            </a:r>
          </a:p>
          <a:p>
            <a:r>
              <a:rPr lang="en-US" dirty="0"/>
              <a:t>Thank you, teacher candidates, for showing up and for stretching yourselves beyond what you thought was possible as you juggle coursework and internship responsibilities! </a:t>
            </a:r>
          </a:p>
          <a:p>
            <a:r>
              <a:rPr lang="en-US" dirty="0"/>
              <a:t>Thank you, supervisors, for coaching, encouraging and mentoring your teacher candidates and thank you sharing your expertise learned over many years of teaching. </a:t>
            </a:r>
          </a:p>
          <a:p>
            <a:r>
              <a:rPr lang="en-US" dirty="0"/>
              <a:t>Thank you, placement team, for working so hard behind the scenes to make these internships possible and for the joy you bring to work each day. </a:t>
            </a:r>
          </a:p>
        </p:txBody>
      </p:sp>
    </p:spTree>
    <p:extLst>
      <p:ext uri="{BB962C8B-B14F-4D97-AF65-F5344CB8AC3E}">
        <p14:creationId xmlns:p14="http://schemas.microsoft.com/office/powerpoint/2010/main" val="42720364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Thoughts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430"/>
          <a:stretch/>
        </p:blipFill>
        <p:spPr>
          <a:xfrm>
            <a:off x="3039595" y="2189336"/>
            <a:ext cx="6112809" cy="3631362"/>
          </a:xfrm>
        </p:spPr>
      </p:pic>
    </p:spTree>
    <p:extLst>
      <p:ext uri="{BB962C8B-B14F-4D97-AF65-F5344CB8AC3E}">
        <p14:creationId xmlns:p14="http://schemas.microsoft.com/office/powerpoint/2010/main" val="126469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952108" y="954756"/>
            <a:ext cx="2730414" cy="4946003"/>
          </a:xfrm>
        </p:spPr>
        <p:txBody>
          <a:bodyPr>
            <a:normAutofit/>
          </a:bodyPr>
          <a:lstStyle/>
          <a:p>
            <a:r>
              <a:rPr lang="en-US" sz="3600" dirty="0">
                <a:solidFill>
                  <a:srgbClr val="FFFFFF"/>
                </a:solidFill>
              </a:rPr>
              <a:t>Thought for the Day, </a:t>
            </a:r>
            <a:br>
              <a:rPr lang="en-US" sz="3600" dirty="0">
                <a:solidFill>
                  <a:srgbClr val="FFFFFF"/>
                </a:solidFill>
              </a:rPr>
            </a:br>
            <a:r>
              <a:rPr lang="en-US" sz="3600" dirty="0">
                <a:solidFill>
                  <a:srgbClr val="FFFFFF"/>
                </a:solidFill>
              </a:rPr>
              <a:t>Continued  </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5" y="102742"/>
            <a:ext cx="7407565" cy="6565186"/>
          </a:xfrm>
        </p:spPr>
        <p:txBody>
          <a:bodyPr anchor="ctr">
            <a:normAutofit lnSpcReduction="10000"/>
          </a:bodyPr>
          <a:lstStyle/>
          <a:p>
            <a:pPr>
              <a:lnSpc>
                <a:spcPct val="90000"/>
              </a:lnSpc>
            </a:pPr>
            <a:r>
              <a:rPr lang="en-US" sz="2800" i="1" dirty="0">
                <a:solidFill>
                  <a:srgbClr val="212121"/>
                </a:solidFill>
              </a:rPr>
              <a:t>By a month into the school year, every teacher knows some of the waves she is facing. A defiant child whose parents never return phone calls. A more experienced colleague who challenges your reading workshop.  A narrative writing unit that worked perfectly last year that is falling flat with this year’s students. And on the list goes. Even if you do break through with a phone call or heartfelt conversation or stellar minilesson, the problem isn't fully resolved. You know it will keep returning in waves.</a:t>
            </a:r>
            <a:endParaRPr lang="en-US" sz="2800" dirty="0">
              <a:solidFill>
                <a:srgbClr val="212121"/>
              </a:solidFill>
            </a:endParaRPr>
          </a:p>
          <a:p>
            <a:pPr>
              <a:lnSpc>
                <a:spcPct val="90000"/>
              </a:lnSpc>
            </a:pPr>
            <a:r>
              <a:rPr lang="en-US" sz="2800" i="1" dirty="0">
                <a:solidFill>
                  <a:srgbClr val="212121"/>
                </a:solidFill>
              </a:rPr>
              <a:t>The Germans have a word to describe that feeling of riding the waves: </a:t>
            </a:r>
            <a:r>
              <a:rPr lang="en-US" sz="2800" i="1" dirty="0" err="1">
                <a:solidFill>
                  <a:srgbClr val="212121"/>
                </a:solidFill>
              </a:rPr>
              <a:t>gelassenheit</a:t>
            </a:r>
            <a:r>
              <a:rPr lang="en-US" sz="2800" i="1" dirty="0">
                <a:solidFill>
                  <a:srgbClr val="212121"/>
                </a:solidFill>
              </a:rPr>
              <a:t>. It translates roughly to letting something be as it is, and letting go of the constant urge to fix it.  Classrooms are a lot like oceans -- sometimes the waters are calm, and some days it’s so choppy, we wonder why we’re even swimming in it. The fall is all about finding a rhythm -- not just because you don’t want to drown, but because you want to enjoy as much time as you can in the water.</a:t>
            </a:r>
            <a:endParaRPr lang="en-US" sz="2800" dirty="0">
              <a:solidFill>
                <a:srgbClr val="212121"/>
              </a:solidFill>
            </a:endParaRPr>
          </a:p>
        </p:txBody>
      </p:sp>
    </p:spTree>
    <p:extLst>
      <p:ext uri="{BB962C8B-B14F-4D97-AF65-F5344CB8AC3E}">
        <p14:creationId xmlns:p14="http://schemas.microsoft.com/office/powerpoint/2010/main" val="941648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3764" y="1182409"/>
            <a:ext cx="8354891" cy="697835"/>
          </a:xfrm>
          <a:prstGeom prst="rect">
            <a:avLst/>
          </a:prstGeom>
        </p:spPr>
        <p:txBody>
          <a:bodyPr vert="horz" lIns="51435" tIns="25719" rIns="51435" bIns="25719" rtlCol="0" anchor="b">
            <a:normAutofit/>
          </a:bodyPr>
          <a:lstStyle/>
          <a:p>
            <a:pPr algn="ctr" defTabSz="514338">
              <a:lnSpc>
                <a:spcPct val="90000"/>
              </a:lnSpc>
              <a:spcBef>
                <a:spcPct val="0"/>
              </a:spcBef>
              <a:spcAft>
                <a:spcPts val="339"/>
              </a:spcAft>
            </a:pPr>
            <a:r>
              <a:rPr lang="en-US" sz="4051" b="1">
                <a:solidFill>
                  <a:srgbClr val="FFFFFF"/>
                </a:solidFill>
                <a:latin typeface="+mj-lt"/>
                <a:ea typeface="+mj-ea"/>
                <a:cs typeface="+mj-cs"/>
              </a:rPr>
              <a:t>Land acknowledgement </a:t>
            </a:r>
            <a:endParaRPr lang="en-US" sz="4051">
              <a:solidFill>
                <a:srgbClr val="FFFFFF"/>
              </a:solidFill>
              <a:latin typeface="+mj-lt"/>
              <a:ea typeface="+mj-ea"/>
              <a:cs typeface="+mj-cs"/>
            </a:endParaRPr>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37144" y="1531326"/>
            <a:ext cx="2248671" cy="2998228"/>
          </a:xfrm>
          <a:prstGeom prst="rect">
            <a:avLst/>
          </a:prstGeom>
        </p:spPr>
      </p:pic>
      <p:pic>
        <p:nvPicPr>
          <p:cNvPr id="7" name="Picture 6" descr="Map&#10;&#10;Description automatically generated">
            <a:extLst>
              <a:ext uri="{FF2B5EF4-FFF2-40B4-BE49-F238E27FC236}">
                <a16:creationId xmlns:a16="http://schemas.microsoft.com/office/drawing/2014/main" id="{1D7665EB-D978-4A0B-B4F8-DCE59171F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746" y="1252684"/>
            <a:ext cx="4422907" cy="4422907"/>
          </a:xfrm>
          <a:prstGeom prst="rect">
            <a:avLst/>
          </a:prstGeom>
        </p:spPr>
      </p:pic>
      <p:sp>
        <p:nvSpPr>
          <p:cNvPr id="10" name="TextBox 9">
            <a:extLst>
              <a:ext uri="{FF2B5EF4-FFF2-40B4-BE49-F238E27FC236}">
                <a16:creationId xmlns:a16="http://schemas.microsoft.com/office/drawing/2014/main" id="{6674069D-6366-4BF0-B6C3-DABACB6859A7}"/>
              </a:ext>
            </a:extLst>
          </p:cNvPr>
          <p:cNvSpPr txBox="1"/>
          <p:nvPr/>
        </p:nvSpPr>
        <p:spPr>
          <a:xfrm>
            <a:off x="5401562" y="1489830"/>
            <a:ext cx="4997080" cy="4185761"/>
          </a:xfrm>
          <a:prstGeom prst="rect">
            <a:avLst/>
          </a:prstGeom>
          <a:noFill/>
        </p:spPr>
        <p:txBody>
          <a:bodyPr wrap="square" rtlCol="0">
            <a:spAutoFit/>
          </a:bodyPr>
          <a:lstStyle/>
          <a:p>
            <a:r>
              <a:rPr lang="en-US" b="1" dirty="0">
                <a:solidFill>
                  <a:srgbClr val="000000"/>
                </a:solidFill>
                <a:latin typeface="Century Gothic" panose="020B0502020202020204" pitchFamily="34" charset="0"/>
              </a:rPr>
              <a:t>Land Acknowledgement</a:t>
            </a:r>
          </a:p>
          <a:p>
            <a:endParaRPr lang="en-US" sz="1600" dirty="0">
              <a:solidFill>
                <a:srgbClr val="201F1E"/>
              </a:solidFill>
              <a:latin typeface="Segoe UI" panose="020B0502040204020203" pitchFamily="34" charset="0"/>
            </a:endParaRPr>
          </a:p>
          <a:p>
            <a:r>
              <a:rPr lang="en-US" b="1" dirty="0">
                <a:solidFill>
                  <a:srgbClr val="000000"/>
                </a:solidFill>
                <a:latin typeface="Century Gothic" panose="020B0502020202020204" pitchFamily="34" charset="0"/>
              </a:rPr>
              <a:t>In a post-colonial world, the land that we occupy is not our own. It is shared with others and holds a rich and far too often forgotten history. </a:t>
            </a:r>
          </a:p>
          <a:p>
            <a:endParaRPr lang="en-US" b="1" dirty="0">
              <a:solidFill>
                <a:srgbClr val="201F1E"/>
              </a:solidFill>
              <a:latin typeface="Century Gothic" panose="020B0502020202020204" pitchFamily="34" charset="0"/>
            </a:endParaRPr>
          </a:p>
          <a:p>
            <a:r>
              <a:rPr lang="en-US" b="1" i="1" dirty="0">
                <a:solidFill>
                  <a:srgbClr val="000000"/>
                </a:solidFill>
                <a:latin typeface="Century Gothic" panose="020B0502020202020204" pitchFamily="34" charset="0"/>
              </a:rPr>
              <a:t>Today I respectfully acknowledge that we are here on </a:t>
            </a:r>
            <a:r>
              <a:rPr lang="en-US" b="1" i="1" dirty="0">
                <a:latin typeface="Century Gothic" panose="020B0502020202020204" pitchFamily="34" charset="0"/>
              </a:rPr>
              <a:t>traditional land of the first people of Seattle, past and present, and honor with gratitude the people and land itself.</a:t>
            </a:r>
          </a:p>
          <a:p>
            <a:endParaRPr lang="en-US" sz="1600" b="1" dirty="0">
              <a:solidFill>
                <a:srgbClr val="000000"/>
              </a:solidFill>
              <a:latin typeface="Century Gothic" panose="020B0502020202020204" pitchFamily="34" charset="0"/>
            </a:endParaRPr>
          </a:p>
          <a:p>
            <a:endParaRPr lang="en-US" sz="1400" dirty="0">
              <a:solidFill>
                <a:srgbClr val="201F1E"/>
              </a:solidFill>
              <a:latin typeface="Segoe UI" panose="020B0502040204020203" pitchFamily="34" charset="0"/>
            </a:endParaRPr>
          </a:p>
          <a:p>
            <a:r>
              <a:rPr lang="en-US" sz="1600" dirty="0">
                <a:solidFill>
                  <a:srgbClr val="000000"/>
                </a:solidFill>
                <a:latin typeface="Century Gothic" panose="020B0502020202020204" pitchFamily="34" charset="0"/>
              </a:rPr>
              <a:t>Resource: </a:t>
            </a:r>
            <a:r>
              <a:rPr lang="en-US" sz="1600" dirty="0">
                <a:solidFill>
                  <a:srgbClr val="000000"/>
                </a:solidFill>
                <a:latin typeface="inherit"/>
                <a:hlinkClick r:id="rId5"/>
              </a:rPr>
              <a:t>https://native-land.ca/</a:t>
            </a:r>
            <a:endParaRPr lang="en-US" sz="4400" dirty="0">
              <a:solidFill>
                <a:srgbClr val="201F1E"/>
              </a:solidFill>
              <a:latin typeface="Segoe UI" panose="020B0502040204020203" pitchFamily="34" charset="0"/>
            </a:endParaRPr>
          </a:p>
        </p:txBody>
      </p:sp>
    </p:spTree>
    <p:extLst>
      <p:ext uri="{BB962C8B-B14F-4D97-AF65-F5344CB8AC3E}">
        <p14:creationId xmlns:p14="http://schemas.microsoft.com/office/powerpoint/2010/main" val="17990747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6|3.7|1.5|1.5|3.5"/>
</p:tagLst>
</file>

<file path=ppt/tags/tag2.xml><?xml version="1.0" encoding="utf-8"?>
<p:tagLst xmlns:a="http://schemas.openxmlformats.org/drawingml/2006/main" xmlns:r="http://schemas.openxmlformats.org/officeDocument/2006/relationships" xmlns:p="http://schemas.openxmlformats.org/presentationml/2006/main">
  <p:tag name="TIMING" val="|5.8|9.1|5.5|4.|7.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3864</Words>
  <Application>Microsoft Office PowerPoint</Application>
  <PresentationFormat>Widescreen</PresentationFormat>
  <Paragraphs>310</Paragraphs>
  <Slides>78</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Arial</vt:lpstr>
      <vt:lpstr>Calibri</vt:lpstr>
      <vt:lpstr>Century Gothic</vt:lpstr>
      <vt:lpstr>Comic Sans MS</vt:lpstr>
      <vt:lpstr>Garamond</vt:lpstr>
      <vt:lpstr>inherit</vt:lpstr>
      <vt:lpstr>Segoe UI</vt:lpstr>
      <vt:lpstr>Wingdings</vt:lpstr>
      <vt:lpstr>Wingdings 2</vt:lpstr>
      <vt:lpstr>Organic</vt:lpstr>
      <vt:lpstr>WELCOME TO THE SPU CO-TEACHING PROFESSIONAL DEVELOPMENT FALL MEETING </vt:lpstr>
      <vt:lpstr>Autumn 2023 </vt:lpstr>
      <vt:lpstr>PowerPoint Presentation</vt:lpstr>
      <vt:lpstr>PowerPoint Presentation</vt:lpstr>
      <vt:lpstr>Pay attention….</vt:lpstr>
      <vt:lpstr>PowerPoint Presentation</vt:lpstr>
      <vt:lpstr>Thought for the Day</vt:lpstr>
      <vt:lpstr>Thought for the Day,  Continued  </vt:lpstr>
      <vt:lpstr>PowerPoint Presentation</vt:lpstr>
      <vt:lpstr>Agenda</vt:lpstr>
      <vt:lpstr>OPENING CHAT </vt:lpstr>
      <vt:lpstr>ROSES AND THORNS </vt:lpstr>
      <vt:lpstr>PowerPoint Presentation</vt:lpstr>
      <vt:lpstr>BREAKOUT ROOM #1- groups of 3-4</vt:lpstr>
      <vt:lpstr>PowerPoint Presentation</vt:lpstr>
      <vt:lpstr>Will September ever come to an end? </vt:lpstr>
      <vt:lpstr>The goal is not perfection….</vt:lpstr>
      <vt:lpstr>RESOURCES </vt:lpstr>
      <vt:lpstr>IPC LOOK FORS </vt:lpstr>
      <vt:lpstr>PowerPoint Presentation</vt:lpstr>
      <vt:lpstr>PowerPoint Presentation</vt:lpstr>
      <vt:lpstr>Cross-cultural training </vt:lpstr>
      <vt:lpstr>Are You Co-Teaching or Just Taking Turns? </vt:lpstr>
      <vt:lpstr>Two are better than one co-teaching in action  </vt:lpstr>
      <vt:lpstr>CO-TEACHING SUMMER COURSES</vt:lpstr>
      <vt:lpstr>DEFINE CO-TEACHING</vt:lpstr>
      <vt:lpstr>Sharing from Experience</vt:lpstr>
      <vt:lpstr>CO-TEACHING DEFINITION </vt:lpstr>
      <vt:lpstr>Some Important Aspects of Co-Teaching</vt:lpstr>
      <vt:lpstr>What are the Benefits?</vt:lpstr>
      <vt:lpstr>             Benefits to Teacher Candidates St. Cloud State University End of Experience Survey</vt:lpstr>
      <vt:lpstr>     Benefits to Cooperating Teachers      St. Cloud State University End of Experience Survey</vt:lpstr>
      <vt:lpstr>Co-Teaching</vt:lpstr>
      <vt:lpstr>EFFECTIVE CO-TEACHING</vt:lpstr>
      <vt:lpstr>Co-Teaching Myths/Realities        </vt:lpstr>
      <vt:lpstr>Co-Teaching Myths/Realities</vt:lpstr>
      <vt:lpstr>Co-Teaching Myths/Realities </vt:lpstr>
      <vt:lpstr>Co-Teaching Strategies</vt:lpstr>
      <vt:lpstr>CO-TEACHING STRATEGIES</vt:lpstr>
      <vt:lpstr>JIGSAW </vt:lpstr>
      <vt:lpstr>PowerPoint Presentation</vt:lpstr>
      <vt:lpstr>BREAKOUT ROOM #2- groups of 7</vt:lpstr>
      <vt:lpstr>CHAT </vt:lpstr>
      <vt:lpstr>Next Slides….</vt:lpstr>
      <vt:lpstr>ONE TEACH / ONE OBSERVE</vt:lpstr>
      <vt:lpstr>ONE TEACH/ ONE ASSIST </vt:lpstr>
      <vt:lpstr>IDEAS for ONE TEACH/ONE ASSIST</vt:lpstr>
      <vt:lpstr>Child observation  </vt:lpstr>
      <vt:lpstr>STATION TEACHING </vt:lpstr>
      <vt:lpstr>PARALLEL TEACHING </vt:lpstr>
      <vt:lpstr>SUPPLEMENTAL TEACHING</vt:lpstr>
      <vt:lpstr>ALTERNATIVE TEACHING</vt:lpstr>
      <vt:lpstr>TEAM TEACHING </vt:lpstr>
      <vt:lpstr>PowerPoint Presentation</vt:lpstr>
      <vt:lpstr>CO-TEACHING</vt:lpstr>
      <vt:lpstr> Planning:  The Teacher Candidate and Cooperating Teacher will share:  </vt:lpstr>
      <vt:lpstr>Co-Teaching: Essential Elements of Planning</vt:lpstr>
      <vt:lpstr> Instruction:  While Co-Teaching, the Teacher Candidate and Cooperating Teacher will:  </vt:lpstr>
      <vt:lpstr>Assessment:  While Co-Assessing, the Teacher Candidate and Cooperating Teacher will:</vt:lpstr>
      <vt:lpstr>ROOM FOR IMPROVEMENT: </vt:lpstr>
      <vt:lpstr>Other tools to check in on how co-teaching is going </vt:lpstr>
      <vt:lpstr>Co-Teaching Lesson Debrief </vt:lpstr>
      <vt:lpstr>Lesson Debrief Guide </vt:lpstr>
      <vt:lpstr>Co-Reflecting </vt:lpstr>
      <vt:lpstr>PowerPoint Presentation</vt:lpstr>
      <vt:lpstr>PowerPoint Presentation</vt:lpstr>
      <vt:lpstr>PowerPoint Presentation</vt:lpstr>
      <vt:lpstr>Co-Teaching Lesson Breakdown  </vt:lpstr>
      <vt:lpstr>Discussion Groups- groups of 3-4 </vt:lpstr>
      <vt:lpstr>BREAKOUT ROOM #3</vt:lpstr>
      <vt:lpstr>CHAT </vt:lpstr>
      <vt:lpstr>Sometime in the next week…..</vt:lpstr>
      <vt:lpstr>PowerPoint Presentation</vt:lpstr>
      <vt:lpstr>EXIT SLIP – pick one  </vt:lpstr>
      <vt:lpstr>SIGNAL </vt:lpstr>
      <vt:lpstr>Closing Challenge </vt:lpstr>
      <vt:lpstr>GRATITUDE </vt:lpstr>
      <vt:lpstr>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Autumn 2020 </dc:title>
  <dc:creator>Huff, Emily</dc:creator>
  <cp:lastModifiedBy>Kamwesa, Rachael</cp:lastModifiedBy>
  <cp:revision>26</cp:revision>
  <dcterms:created xsi:type="dcterms:W3CDTF">2020-10-21T20:07:27Z</dcterms:created>
  <dcterms:modified xsi:type="dcterms:W3CDTF">2023-10-03T23:36:43Z</dcterms:modified>
</cp:coreProperties>
</file>